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sp>
        <p:nvSpPr>
          <p:cNvPr id="89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5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Presenter: Ulrich Wildgruber"/>
          <p:cNvSpPr txBox="1"/>
          <p:nvPr/>
        </p:nvSpPr>
        <p:spPr>
          <a:xfrm>
            <a:off x="2259926" y="2770064"/>
            <a:ext cx="4407804" cy="126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  <a:r>
              <a:t>Presenter: Ulrich Wildgruber</a:t>
            </a:r>
          </a:p>
        </p:txBody>
      </p:sp>
      <p:sp>
        <p:nvSpPr>
          <p:cNvPr id="17" name="Thursday morning"/>
          <p:cNvSpPr txBox="1"/>
          <p:nvPr/>
        </p:nvSpPr>
        <p:spPr>
          <a:xfrm>
            <a:off x="263178" y="538459"/>
            <a:ext cx="194644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Thursday morning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www.mcstas.org/documentation/manual/mcstas-2.4.1-components.pdf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arxiv.org/abs/1609.02792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arxiv.org/abs/1609.02792" TargetMode="External"/><Relationship Id="rId4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pic>
        <p:nvPicPr>
          <p:cNvPr id="107" name="L1_at_target_rd02.pdf" descr="L1_at_target_rd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118850">
            <a:off x="1103700" y="5725637"/>
            <a:ext cx="1709754" cy="16872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139700" dir="20940000">
              <a:srgbClr val="000000">
                <a:alpha val="75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pic>
        <p:nvPicPr>
          <p:cNvPr id="108" name="exp_6511_L1_at_target_0.2_right_tilt.png" descr="exp_6511_L1_at_target_0.2_right_til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118850">
            <a:off x="2922378" y="5715906"/>
            <a:ext cx="1709222" cy="17067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14300" dist="139700" dir="20940000">
              <a:srgbClr val="000000">
                <a:alpha val="75000"/>
              </a:srgbClr>
            </a:outerShdw>
            <a:reflection blurRad="0" stA="100000" stPos="0" endA="0" endPos="40000" dist="0" dir="5400000" fadeDir="5400000" sx="100000" sy="-100000" kx="0" ky="0" algn="bl" rotWithShape="0"/>
          </a:effectLst>
        </p:spPr>
      </p:pic>
      <p:sp>
        <p:nvSpPr>
          <p:cNvPr id="109" name="McStas monitors &amp; sources"/>
          <p:cNvSpPr txBox="1"/>
          <p:nvPr/>
        </p:nvSpPr>
        <p:spPr>
          <a:xfrm>
            <a:off x="628964" y="2627048"/>
            <a:ext cx="7984712" cy="26834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4600"/>
            </a:lvl1pPr>
          </a:lstStyle>
          <a:p>
            <a:pPr/>
            <a:r>
              <a:t>McStas monitors &amp; 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ource_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Source_simple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Example:…"/>
          <p:cNvSpPr txBox="1"/>
          <p:nvPr/>
        </p:nvSpPr>
        <p:spPr>
          <a:xfrm>
            <a:off x="98350" y="5887870"/>
            <a:ext cx="8940069" cy="134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i="0" sz="1600" u="sng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 defTabSz="354210">
              <a:defRPr b="1" i="0" sz="1600">
                <a:solidFill>
                  <a:srgbClr val="3857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my_simple_source =</a:t>
            </a:r>
            <a:r>
              <a:t> Source_simple(</a:t>
            </a:r>
            <a:r>
              <a:rPr>
                <a:solidFill>
                  <a:srgbClr val="0061FF"/>
                </a:solidFill>
              </a:rPr>
              <a:t>radius=0.1, dist=2.0,</a:t>
            </a:r>
            <a:endParaRPr>
              <a:solidFill>
                <a:srgbClr val="0061FF"/>
              </a:solidFill>
            </a:endParaRPr>
          </a:p>
          <a:p>
            <a:pPr defTabSz="354210">
              <a:defRPr b="1" i="0" sz="1600">
                <a:solidFill>
                  <a:srgbClr val="3857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        focus_xw=0.1, focus_yh=0.1, E0=14.0,            </a:t>
            </a:r>
            <a:endParaRPr>
              <a:solidFill>
                <a:srgbClr val="0061FF"/>
              </a:solidFill>
            </a:endParaRPr>
          </a:p>
          <a:p>
            <a:pPr defTabSz="354210">
              <a:defRPr b="1" i="0" sz="1600">
                <a:solidFill>
                  <a:srgbClr val="3857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        dE=2.0</a:t>
            </a:r>
            <a:r>
              <a:t>)</a:t>
            </a:r>
          </a:p>
        </p:txBody>
      </p:sp>
      <p:sp>
        <p:nvSpPr>
          <p:cNvPr id="184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85" name="Source_simple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Source_simple.comp</a:t>
            </a:r>
          </a:p>
        </p:txBody>
      </p:sp>
      <p:pic>
        <p:nvPicPr>
          <p:cNvPr id="186" name="Screen Shot 2016-02-01 at 2.49.19 PM.png" descr="Screen Shot 2016-02-01 at 2.4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10" y="1974285"/>
            <a:ext cx="8944396" cy="342260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Monitor output PSD / Em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 output PSD / Emon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emon_flat.gif" descr="emon_fla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7487" y="2352166"/>
            <a:ext cx="6225592" cy="4980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sd.dat.gif" descr="psd.dat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90" y="1722722"/>
            <a:ext cx="3520952" cy="281676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94" name="Source_simple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Source_simple.comp</a:t>
            </a:r>
          </a:p>
        </p:txBody>
      </p:sp>
      <p:sp>
        <p:nvSpPr>
          <p:cNvPr id="195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nitor output PSD / Em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 output PSD / Emon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emon.dat.gif" descr="emon.da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652" y="2352166"/>
            <a:ext cx="6225592" cy="4980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sd.dat.gif" descr="psd.dat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90" y="1722722"/>
            <a:ext cx="3520952" cy="281676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02" name="Source_simple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Source_simple.comp</a:t>
            </a:r>
          </a:p>
        </p:txBody>
      </p:sp>
      <p:sp>
        <p:nvSpPr>
          <p:cNvPr id="203" name="gauss = 1"/>
          <p:cNvSpPr txBox="1"/>
          <p:nvPr/>
        </p:nvSpPr>
        <p:spPr>
          <a:xfrm>
            <a:off x="5615818" y="1998104"/>
            <a:ext cx="2458766" cy="42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200">
                <a:solidFill>
                  <a:srgbClr val="C4BC00"/>
                </a:solidFill>
              </a:defRPr>
            </a:lvl1pPr>
          </a:lstStyle>
          <a:p>
            <a:pPr/>
            <a:r>
              <a:t>gauss = 1</a:t>
            </a:r>
          </a:p>
        </p:txBody>
      </p:sp>
      <p:sp>
        <p:nvSpPr>
          <p:cNvPr id="204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ource_di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Source_div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pic>
        <p:nvPicPr>
          <p:cNvPr id="209" name="Screen Shot 2016-02-01 at 4.45.30 PM.png" descr="Screen Shot 2016-02-01 at 4.45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464" y="1447341"/>
            <a:ext cx="7897553" cy="378917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Example:…"/>
          <p:cNvSpPr txBox="1"/>
          <p:nvPr/>
        </p:nvSpPr>
        <p:spPr>
          <a:xfrm>
            <a:off x="39340" y="5651828"/>
            <a:ext cx="9107265" cy="1347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u="sng"/>
              <a:t>Example</a:t>
            </a:r>
            <a:r>
              <a:t>: </a:t>
            </a: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 </a:t>
            </a:r>
            <a:r>
              <a:t>my_source_div = </a:t>
            </a:r>
            <a:r>
              <a:rPr>
                <a:solidFill>
                  <a:srgbClr val="38571A"/>
                </a:solidFill>
              </a:rPr>
              <a:t>Source_div(</a:t>
            </a:r>
            <a:r>
              <a:rPr>
                <a:solidFill>
                  <a:srgbClr val="0061FF"/>
                </a:solidFill>
              </a:rPr>
              <a:t>xwidth=0.1, yheight=0.1,    </a:t>
            </a:r>
            <a:endParaRPr>
              <a:solidFill>
                <a:srgbClr val="0061FF"/>
              </a:solidFill>
            </a:endParaRPr>
          </a:p>
          <a:p>
            <a:pPr lvl="2" indent="457200" defTabSz="354210">
              <a:defRPr b="1" i="0" sz="1600">
                <a:solidFill>
                  <a:srgbClr val="38571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focus_aw=2,focus_ah=2, E0=14, dE=2, gauss=0</a:t>
            </a:r>
            <a:r>
              <a:t>)</a:t>
            </a:r>
          </a:p>
        </p:txBody>
      </p:sp>
      <p:sp>
        <p:nvSpPr>
          <p:cNvPr id="211" name="Source_div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Source_div.comp</a:t>
            </a:r>
          </a:p>
        </p:txBody>
      </p:sp>
      <p:sp>
        <p:nvSpPr>
          <p:cNvPr id="212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ource_di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Source_div</a:t>
            </a:r>
          </a:p>
        </p:txBody>
      </p:sp>
      <p:sp>
        <p:nvSpPr>
          <p:cNvPr id="21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dmon.dat.gif" descr="dmon.da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6209" y="1496516"/>
            <a:ext cx="3697983" cy="2958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emon.dat.gif" descr="emon.dat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47" y="1496516"/>
            <a:ext cx="3697983" cy="2958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hdiv.dat.gif" descr="hdiv.dat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2166" y="4466704"/>
            <a:ext cx="3697984" cy="295838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21" name="Source_div.comp"/>
          <p:cNvSpPr txBox="1"/>
          <p:nvPr/>
        </p:nvSpPr>
        <p:spPr>
          <a:xfrm>
            <a:off x="30374" y="1147371"/>
            <a:ext cx="245876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Source_div.comp</a:t>
            </a:r>
          </a:p>
        </p:txBody>
      </p:sp>
      <p:sp>
        <p:nvSpPr>
          <p:cNvPr id="222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ource_di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Source_div</a:t>
            </a:r>
          </a:p>
        </p:txBody>
      </p:sp>
      <p:sp>
        <p:nvSpPr>
          <p:cNvPr id="22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7" name="dmon.dat.gif" descr="dmon.dat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668" y="1496516"/>
            <a:ext cx="3697983" cy="2958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emon.dat.gif" descr="emon.dat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47" y="1491598"/>
            <a:ext cx="3700442" cy="296035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30" name="Source_div.comp"/>
          <p:cNvSpPr txBox="1"/>
          <p:nvPr/>
        </p:nvSpPr>
        <p:spPr>
          <a:xfrm>
            <a:off x="20539" y="1137536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Source_div.comp</a:t>
            </a:r>
          </a:p>
        </p:txBody>
      </p:sp>
      <p:pic>
        <p:nvPicPr>
          <p:cNvPr id="231" name="hdiv.dat.gif" descr="hdiv.dat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2166" y="4464736"/>
            <a:ext cx="3697984" cy="295838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auss = 1"/>
          <p:cNvSpPr txBox="1"/>
          <p:nvPr/>
        </p:nvSpPr>
        <p:spPr>
          <a:xfrm>
            <a:off x="216371" y="5794437"/>
            <a:ext cx="2458765" cy="42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200">
                <a:solidFill>
                  <a:srgbClr val="C4BC00"/>
                </a:solidFill>
              </a:defRPr>
            </a:lvl1pPr>
          </a:lstStyle>
          <a:p>
            <a:pPr/>
            <a:r>
              <a:t>gauss = 1</a:t>
            </a:r>
          </a:p>
        </p:txBody>
      </p:sp>
      <p:sp>
        <p:nvSpPr>
          <p:cNvPr id="233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ource_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Source_gen</a:t>
            </a:r>
          </a:p>
        </p:txBody>
      </p:sp>
      <p:sp>
        <p:nvSpPr>
          <p:cNvPr id="2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39" name="Example:…"/>
          <p:cNvSpPr txBox="1"/>
          <p:nvPr/>
        </p:nvSpPr>
        <p:spPr>
          <a:xfrm>
            <a:off x="68845" y="5928066"/>
            <a:ext cx="9048255" cy="160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u="sng"/>
              <a:t>Example</a:t>
            </a:r>
            <a:r>
              <a:t>: </a:t>
            </a: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38571A"/>
                </a:solidFill>
              </a:rPr>
              <a:t>COMPONENT</a:t>
            </a:r>
            <a:r>
              <a:t> </a:t>
            </a:r>
            <a:r>
              <a:rPr b="1"/>
              <a:t>my_source_gen = </a:t>
            </a:r>
            <a:r>
              <a:rPr b="1">
                <a:solidFill>
                  <a:srgbClr val="38571A"/>
                </a:solidFill>
              </a:rPr>
              <a:t>Source_gen(</a:t>
            </a:r>
            <a:r>
              <a:rPr b="1">
                <a:solidFill>
                  <a:srgbClr val="0061FF"/>
                </a:solidFill>
              </a:rPr>
              <a:t>yheight=0.1, xwidth=0.1, Emin=1,</a:t>
            </a:r>
            <a:endParaRPr b="1">
              <a:solidFill>
                <a:srgbClr val="0061FF"/>
              </a:solidFill>
            </a:endParaRPr>
          </a:p>
          <a:p>
            <a:pPr lvl="8" indent="1828800"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061FF"/>
                </a:solidFill>
              </a:rPr>
              <a:t>    Emax=3, I1=1e13, verbose=1, focus_xw=0.01,</a:t>
            </a:r>
            <a:endParaRPr b="1">
              <a:solidFill>
                <a:srgbClr val="0061FF"/>
              </a:solidFill>
            </a:endParaRPr>
          </a:p>
          <a:p>
            <a:pPr lvl="8" indent="1828800"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061FF"/>
                </a:solidFill>
              </a:rPr>
              <a:t>    focus_yh=0.01</a:t>
            </a:r>
            <a:r>
              <a:rPr b="1">
                <a:solidFill>
                  <a:srgbClr val="38571A"/>
                </a:solidFill>
              </a:rPr>
              <a:t>)</a:t>
            </a:r>
            <a:endParaRPr b="1">
              <a:solidFill>
                <a:srgbClr val="38571A"/>
              </a:solidFill>
            </a:endParaRPr>
          </a:p>
        </p:txBody>
      </p:sp>
      <p:sp>
        <p:nvSpPr>
          <p:cNvPr id="240" name="Source_gen.comp"/>
          <p:cNvSpPr txBox="1"/>
          <p:nvPr/>
        </p:nvSpPr>
        <p:spPr>
          <a:xfrm>
            <a:off x="20539" y="1145596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Source_gen.comp</a:t>
            </a:r>
          </a:p>
        </p:txBody>
      </p:sp>
      <p:pic>
        <p:nvPicPr>
          <p:cNvPr id="241" name="Screen Shot 2016-02-01 at 5.13.54 PM.png" descr="Screen Shot 2016-02-01 at 5.13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" y="1807858"/>
            <a:ext cx="9651732" cy="4473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A general continuous source"/>
          <p:cNvSpPr txBox="1"/>
          <p:nvPr/>
        </p:nvSpPr>
        <p:spPr>
          <a:xfrm>
            <a:off x="5778966" y="1304732"/>
            <a:ext cx="2993118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general continuous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ource_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Source_gen</a:t>
            </a:r>
          </a:p>
        </p:txBody>
      </p:sp>
      <p:sp>
        <p:nvSpPr>
          <p:cNvPr id="24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Screen Shot 2016-02-01 at 5.13.54 PM.png" descr="Screen Shot 2016-02-01 at 5.13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" y="1579258"/>
            <a:ext cx="9651732" cy="4473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49" name="Example:…"/>
          <p:cNvSpPr txBox="1"/>
          <p:nvPr/>
        </p:nvSpPr>
        <p:spPr>
          <a:xfrm>
            <a:off x="68845" y="5737566"/>
            <a:ext cx="9048255" cy="185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u="sng"/>
              <a:t>Example</a:t>
            </a:r>
            <a:r>
              <a:t>: </a:t>
            </a: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38571A"/>
                </a:solidFill>
              </a:rPr>
              <a:t>COMPONENT</a:t>
            </a:r>
            <a:r>
              <a:t> </a:t>
            </a:r>
            <a:r>
              <a:rPr b="1"/>
              <a:t>my_source_gen = </a:t>
            </a:r>
            <a:r>
              <a:rPr b="1">
                <a:solidFill>
                  <a:srgbClr val="38571A"/>
                </a:solidFill>
              </a:rPr>
              <a:t>Source_gen(</a:t>
            </a:r>
            <a:r>
              <a:rPr b="1">
                <a:solidFill>
                  <a:srgbClr val="0061FF"/>
                </a:solidFill>
              </a:rPr>
              <a:t>yheight=0.1, xwidth=0.1,    </a:t>
            </a:r>
            <a:endParaRPr b="1">
              <a:solidFill>
                <a:srgbClr val="0061FF"/>
              </a:solidFill>
            </a:endParaRP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061FF"/>
                </a:solidFill>
              </a:rPr>
              <a:t>                          dist=1.5, focus_xw=0.01, focus_yh=0.01,</a:t>
            </a:r>
            <a:endParaRPr b="1">
              <a:solidFill>
                <a:srgbClr val="0061FF"/>
              </a:solidFill>
            </a:endParaRP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061FF"/>
                </a:solidFill>
              </a:rPr>
              <a:t>                          lambda0=1, dlambda=8,   </a:t>
            </a:r>
            <a:endParaRPr b="1">
              <a:solidFill>
                <a:srgbClr val="0061FF"/>
              </a:solidFill>
            </a:endParaRPr>
          </a:p>
          <a:p>
            <a:pPr defTabSz="354210">
              <a:defRPr i="0" sz="1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0061FF"/>
                </a:solidFill>
              </a:rPr>
              <a:t>                          flux_file=‘source.dat’</a:t>
            </a:r>
            <a:r>
              <a:rPr b="1">
                <a:solidFill>
                  <a:srgbClr val="38571A"/>
                </a:solidFill>
              </a:rPr>
              <a:t>)</a:t>
            </a:r>
            <a:endParaRPr b="1">
              <a:solidFill>
                <a:srgbClr val="38571A"/>
              </a:solidFill>
            </a:endParaRPr>
          </a:p>
        </p:txBody>
      </p:sp>
      <p:sp>
        <p:nvSpPr>
          <p:cNvPr id="250" name="Source_gen.comp"/>
          <p:cNvSpPr txBox="1"/>
          <p:nvPr/>
        </p:nvSpPr>
        <p:spPr>
          <a:xfrm>
            <a:off x="20539" y="1106649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Source_gen.comp</a:t>
            </a:r>
          </a:p>
        </p:txBody>
      </p:sp>
      <p:sp>
        <p:nvSpPr>
          <p:cNvPr id="251" name="A general continuous source"/>
          <p:cNvSpPr txBox="1"/>
          <p:nvPr/>
        </p:nvSpPr>
        <p:spPr>
          <a:xfrm>
            <a:off x="5778966" y="1304732"/>
            <a:ext cx="2993118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general continuous source</a:t>
            </a:r>
          </a:p>
        </p:txBody>
      </p:sp>
      <p:pic>
        <p:nvPicPr>
          <p:cNvPr id="252" name="Oval" descr="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0471" y="1974415"/>
            <a:ext cx="2343995" cy="858901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253" name="Source input can be an ASCII file!!"/>
          <p:cNvSpPr txBox="1"/>
          <p:nvPr/>
        </p:nvSpPr>
        <p:spPr>
          <a:xfrm rot="20444940">
            <a:off x="4962523" y="2806008"/>
            <a:ext cx="5772700" cy="56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32400"/>
                </a:solidFill>
              </a:defRPr>
            </a:lvl1pPr>
          </a:lstStyle>
          <a:p>
            <a:pPr/>
            <a:r>
              <a:t>Source input can be an ASCII file!!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ource_Maxwell 3 ~ Source_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Source_Maxwell 3 ~ Source_gen</a:t>
            </a:r>
          </a:p>
        </p:txBody>
      </p:sp>
      <p:sp>
        <p:nvSpPr>
          <p:cNvPr id="2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Source_Maxwell_3.comp"/>
          <p:cNvSpPr txBox="1"/>
          <p:nvPr/>
        </p:nvSpPr>
        <p:spPr>
          <a:xfrm>
            <a:off x="20539" y="1220949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Source_Maxwell_3.comp</a:t>
            </a:r>
          </a:p>
        </p:txBody>
      </p:sp>
      <p:sp>
        <p:nvSpPr>
          <p:cNvPr id="259" name="A continuous source with a maxwellian spectrum"/>
          <p:cNvSpPr txBox="1"/>
          <p:nvPr/>
        </p:nvSpPr>
        <p:spPr>
          <a:xfrm>
            <a:off x="4274202" y="1330824"/>
            <a:ext cx="5025515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continuous source with a maxwellian spectrum</a:t>
            </a:r>
          </a:p>
        </p:txBody>
      </p:sp>
      <p:sp>
        <p:nvSpPr>
          <p:cNvPr id="260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pic>
        <p:nvPicPr>
          <p:cNvPr id="261" name="Screen Shot 2016-02-01 at 5.13.54 PM.png" descr="Screen Shot 2016-02-01 at 5.13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" y="1807858"/>
            <a:ext cx="9651732" cy="447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ource_Maxwell_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Source_Maxwell_3</a:t>
            </a:r>
          </a:p>
        </p:txBody>
      </p:sp>
      <p:sp>
        <p:nvSpPr>
          <p:cNvPr id="26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Source_Maxwell_3.comp"/>
          <p:cNvSpPr txBox="1"/>
          <p:nvPr/>
        </p:nvSpPr>
        <p:spPr>
          <a:xfrm>
            <a:off x="-28636" y="1147371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Source_Maxwell_3.comp</a:t>
            </a:r>
          </a:p>
        </p:txBody>
      </p:sp>
      <p:sp>
        <p:nvSpPr>
          <p:cNvPr id="267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pic>
        <p:nvPicPr>
          <p:cNvPr id="268" name="Screen Shot 2016-02-01 at 5.20.46 PM.png" descr="Screen Shot 2016-02-01 at 5.20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736" y="1807858"/>
            <a:ext cx="7065455" cy="387341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COMPONENT source = Source_Maxwell_3(yheight=0.156, xwidth=0.126,…"/>
          <p:cNvSpPr txBox="1"/>
          <p:nvPr/>
        </p:nvSpPr>
        <p:spPr>
          <a:xfrm>
            <a:off x="121065" y="5878035"/>
            <a:ext cx="894006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tabLst>
                <a:tab pos="266700" algn="l"/>
                <a:tab pos="546100" algn="l"/>
                <a:tab pos="825500" algn="l"/>
                <a:tab pos="1092200" algn="l"/>
                <a:tab pos="1371600" algn="l"/>
                <a:tab pos="1651000" algn="l"/>
                <a:tab pos="1917700" algn="l"/>
                <a:tab pos="2197100" algn="l"/>
                <a:tab pos="2476500" algn="l"/>
                <a:tab pos="2743200" algn="l"/>
                <a:tab pos="3022600" algn="l"/>
                <a:tab pos="3302000" algn="l"/>
              </a:tabLst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</a:t>
            </a:r>
            <a:r>
              <a:t> source = </a:t>
            </a:r>
            <a:r>
              <a:rPr>
                <a:solidFill>
                  <a:srgbClr val="38571A"/>
                </a:solidFill>
              </a:rPr>
              <a:t>Source_Maxwell_3</a:t>
            </a:r>
            <a:r>
              <a:t>(</a:t>
            </a:r>
            <a:r>
              <a:rPr>
                <a:solidFill>
                  <a:srgbClr val="0061FF"/>
                </a:solidFill>
              </a:rPr>
              <a:t>yheight=0.156, xwidth=0.126,</a:t>
            </a:r>
            <a:endParaRPr>
              <a:solidFill>
                <a:srgbClr val="0061FF"/>
              </a:solidFill>
            </a:endParaRPr>
          </a:p>
          <a:p>
            <a:pPr defTabSz="354210">
              <a:tabLst>
                <a:tab pos="266700" algn="l"/>
                <a:tab pos="546100" algn="l"/>
                <a:tab pos="825500" algn="l"/>
                <a:tab pos="1092200" algn="l"/>
                <a:tab pos="1371600" algn="l"/>
                <a:tab pos="1651000" algn="l"/>
                <a:tab pos="1917700" algn="l"/>
                <a:tab pos="2197100" algn="l"/>
                <a:tab pos="2476500" algn="l"/>
                <a:tab pos="2743200" algn="l"/>
                <a:tab pos="3022600" algn="l"/>
                <a:tab pos="3302000" algn="l"/>
              </a:tabLst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Lmin=0.1, Lmax=9.0, dist=1.5, focus_xw = 0.025, </a:t>
            </a:r>
            <a:endParaRPr>
              <a:solidFill>
                <a:srgbClr val="0061FF"/>
              </a:solidFill>
            </a:endParaRPr>
          </a:p>
          <a:p>
            <a:pPr defTabSz="354210">
              <a:tabLst>
                <a:tab pos="266700" algn="l"/>
                <a:tab pos="546100" algn="l"/>
                <a:tab pos="825500" algn="l"/>
                <a:tab pos="1092200" algn="l"/>
                <a:tab pos="1371600" algn="l"/>
                <a:tab pos="1651000" algn="l"/>
                <a:tab pos="1917700" algn="l"/>
                <a:tab pos="2197100" algn="l"/>
                <a:tab pos="2476500" algn="l"/>
                <a:tab pos="2743200" algn="l"/>
                <a:tab pos="3022600" algn="l"/>
                <a:tab pos="3302000" algn="l"/>
              </a:tabLst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focus_yh = 0.12, T1=296.16, I1=8.5E11, </a:t>
            </a:r>
            <a:endParaRPr>
              <a:solidFill>
                <a:srgbClr val="0061FF"/>
              </a:solidFill>
            </a:endParaRPr>
          </a:p>
          <a:p>
            <a:pPr lvl="7" indent="1600200" defTabSz="354210">
              <a:tabLst>
                <a:tab pos="266700" algn="l"/>
                <a:tab pos="546100" algn="l"/>
                <a:tab pos="825500" algn="l"/>
                <a:tab pos="1092200" algn="l"/>
                <a:tab pos="1371600" algn="l"/>
                <a:tab pos="1651000" algn="l"/>
                <a:tab pos="1917700" algn="l"/>
                <a:tab pos="2197100" algn="l"/>
                <a:tab pos="2476500" algn="l"/>
                <a:tab pos="2743200" algn="l"/>
                <a:tab pos="3022600" algn="l"/>
                <a:tab pos="3302000" algn="l"/>
              </a:tabLst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T2=40.68, I2=5.2E11</a:t>
            </a:r>
            <a:r>
              <a:t>)</a:t>
            </a:r>
          </a:p>
        </p:txBody>
      </p:sp>
      <p:sp>
        <p:nvSpPr>
          <p:cNvPr id="270" name="A continuous source with a maxwellian spectrum"/>
          <p:cNvSpPr txBox="1"/>
          <p:nvPr/>
        </p:nvSpPr>
        <p:spPr>
          <a:xfrm>
            <a:off x="4274202" y="1330824"/>
            <a:ext cx="5025515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continuous source with a maxwellian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ccess the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Access the docs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In this session:…"/>
          <p:cNvSpPr txBox="1"/>
          <p:nvPr/>
        </p:nvSpPr>
        <p:spPr>
          <a:xfrm>
            <a:off x="231993" y="1619454"/>
            <a:ext cx="7470607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 u="sng"/>
            </a:pPr>
            <a:r>
              <a:t>In this session:</a:t>
            </a:r>
          </a:p>
          <a:p>
            <a:pPr>
              <a:buSzPct val="86287"/>
              <a:buBlip>
                <a:blip r:embed="rId2"/>
              </a:buBlip>
              <a:defRPr sz="2200"/>
            </a:pPr>
            <a:r>
              <a:t>  Overview of existing Source and Monitor components</a:t>
            </a:r>
          </a:p>
          <a:p>
            <a:pPr>
              <a:buSzPct val="70000"/>
              <a:buBlip>
                <a:blip r:embed="rId2"/>
              </a:buBlip>
              <a:defRPr sz="2200"/>
            </a:pPr>
            <a:r>
              <a:t>      Detailed description of the most commonly used ones</a:t>
            </a:r>
          </a:p>
          <a:p>
            <a:pPr>
              <a:buSzPct val="70000"/>
              <a:buBlip>
                <a:blip r:embed="rId2"/>
              </a:buBlip>
              <a:defRPr sz="2200"/>
            </a:pPr>
            <a:r>
              <a:t>  How to ‘call’ them into a *.instr file</a:t>
            </a:r>
          </a:p>
          <a:p>
            <a:pPr>
              <a:buSzPct val="70000"/>
              <a:buBlip>
                <a:blip r:embed="rId2"/>
              </a:buBlip>
              <a:defRPr sz="2200"/>
            </a:pPr>
            <a:r>
              <a:t>  Practical Exercise using sources and monitors</a:t>
            </a:r>
          </a:p>
        </p:txBody>
      </p:sp>
      <p:sp>
        <p:nvSpPr>
          <p:cNvPr id="114" name="IMPORTANT:…"/>
          <p:cNvSpPr txBox="1"/>
          <p:nvPr/>
        </p:nvSpPr>
        <p:spPr>
          <a:xfrm>
            <a:off x="41065" y="3499240"/>
            <a:ext cx="8900729" cy="420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/>
            </a:pPr>
            <a:r>
              <a:t>IMPORTANT:</a:t>
            </a:r>
          </a:p>
          <a:p>
            <a:pPr>
              <a:defRPr sz="2200"/>
            </a:pPr>
            <a:r>
              <a:t>All (and more) of this information can be found in the online pdf component documentation, e.g.</a:t>
            </a:r>
          </a:p>
          <a:p>
            <a:pPr>
              <a:defRPr sz="2200">
                <a:solidFill>
                  <a:srgbClr val="0061F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http://www.mcstas.org/documentation/manual/mcstas-2.4.1-components.pdf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- is also distributed with your McStas installation - mcdoc -c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The component documentation along with the “</a:t>
            </a:r>
            <a:r>
              <a:rPr>
                <a:solidFill>
                  <a:srgbClr val="38571A"/>
                </a:solidFill>
              </a:rPr>
              <a:t>mcdoc component_you_are_searching_for</a:t>
            </a:r>
            <a:r>
              <a:t>” command, are your best friends when using McStas </a:t>
            </a:r>
          </a:p>
        </p:txBody>
      </p:sp>
      <p:sp>
        <p:nvSpPr>
          <p:cNvPr id="115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pecial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sources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Special Sources"/>
          <p:cNvSpPr txBox="1"/>
          <p:nvPr/>
        </p:nvSpPr>
        <p:spPr>
          <a:xfrm>
            <a:off x="4697109" y="1265392"/>
            <a:ext cx="207440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C11A00"/>
                </a:solidFill>
              </a:defRPr>
            </a:lvl1pPr>
          </a:lstStyle>
          <a:p>
            <a:pPr/>
            <a:r>
              <a:t>Special Sources</a:t>
            </a:r>
          </a:p>
        </p:txBody>
      </p:sp>
      <p:sp>
        <p:nvSpPr>
          <p:cNvPr id="275" name="“Feedback” components:…"/>
          <p:cNvSpPr txBox="1"/>
          <p:nvPr/>
        </p:nvSpPr>
        <p:spPr>
          <a:xfrm>
            <a:off x="314721" y="1358825"/>
            <a:ext cx="8182770" cy="5473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622" marR="40622" defTabSz="1338130">
              <a:lnSpc>
                <a:spcPct val="93000"/>
              </a:lnSpc>
              <a:spcBef>
                <a:spcPts val="500"/>
              </a:spcBef>
              <a:defRPr u="sng">
                <a:uFill>
                  <a:solidFill>
                    <a:srgbClr val="000000"/>
                  </a:solidFill>
                </a:uFill>
              </a:defRPr>
            </a:pPr>
            <a:r>
              <a:t>“Feedback” components: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Adapt_check.comp        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Source_adapt.comp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Source_Optimizer.comp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Monitor_Optimizer.comp</a:t>
            </a:r>
          </a:p>
          <a:p>
            <a:pPr lvl="1" marL="17635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</a:p>
          <a:p>
            <a:pPr marL="40622" marR="40622" defTabSz="1338130">
              <a:lnSpc>
                <a:spcPct val="93000"/>
              </a:lnSpc>
              <a:spcBef>
                <a:spcPts val="500"/>
              </a:spcBef>
              <a:defRPr u="sng">
                <a:uFill>
                  <a:solidFill>
                    <a:srgbClr val="000000"/>
                  </a:solidFill>
                </a:uFill>
              </a:defRPr>
            </a:pPr>
            <a:r>
              <a:t>I/O mechanisms: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Virtual_input.comp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Virtual_output.comp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</a:t>
            </a:r>
            <a:r>
              <a:rPr b="1"/>
              <a:t>Virtual_mcnp_ss_input.comp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Virtual_tripoli4_input.comp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</a:t>
            </a:r>
            <a:r>
              <a:rPr b="1"/>
              <a:t>Virtual_mcnp_ss_output.comp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Virtual_tripoli4_output.comp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Vitess_input.comp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Vitess_output.comp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MCPL_input.comp (useful for MCNP/McStas coupling 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b="1" sz="1400">
                <a:solidFill>
                  <a:srgbClr val="FF4013"/>
                </a:solidFill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t>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MCPL_output.comp (useful for MCNP/McStas coupling 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b="1" sz="1400">
                <a:solidFill>
                  <a:srgbClr val="FF4013"/>
                </a:solidFill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t>)</a:t>
            </a:r>
          </a:p>
        </p:txBody>
      </p:sp>
      <p:sp>
        <p:nvSpPr>
          <p:cNvPr id="276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77" name="(*) Kittelmann, et. al (2017) https://arxiv.org/abs/1609.02792"/>
          <p:cNvSpPr txBox="1"/>
          <p:nvPr/>
        </p:nvSpPr>
        <p:spPr>
          <a:xfrm>
            <a:off x="393402" y="7038571"/>
            <a:ext cx="61174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spcBef>
                <a:spcPts val="900"/>
              </a:spcBef>
              <a:defRPr i="0"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 (</a:t>
            </a:r>
            <a:r>
              <a:rPr b="1">
                <a:solidFill>
                  <a:srgbClr val="FF4013"/>
                </a:solidFill>
              </a:rPr>
              <a:t>*</a:t>
            </a:r>
            <a:r>
              <a:t>) Kittelmann, et. al (2017)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https://arxiv.org/abs/1609.02792</a:t>
            </a:r>
            <a: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pecial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sources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Special Sources"/>
          <p:cNvSpPr txBox="1"/>
          <p:nvPr/>
        </p:nvSpPr>
        <p:spPr>
          <a:xfrm>
            <a:off x="4697109" y="1265392"/>
            <a:ext cx="207440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C11A00"/>
                </a:solidFill>
              </a:defRPr>
            </a:lvl1pPr>
          </a:lstStyle>
          <a:p>
            <a:pPr/>
            <a:r>
              <a:t>Special Sources</a:t>
            </a:r>
          </a:p>
        </p:txBody>
      </p:sp>
      <p:sp>
        <p:nvSpPr>
          <p:cNvPr id="282" name="“Feedback” components:…"/>
          <p:cNvSpPr txBox="1"/>
          <p:nvPr/>
        </p:nvSpPr>
        <p:spPr>
          <a:xfrm>
            <a:off x="314721" y="1358825"/>
            <a:ext cx="8182770" cy="5473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622" marR="40622" defTabSz="1338130">
              <a:lnSpc>
                <a:spcPct val="93000"/>
              </a:lnSpc>
              <a:spcBef>
                <a:spcPts val="500"/>
              </a:spcBef>
              <a:defRPr u="sng">
                <a:uFill>
                  <a:solidFill>
                    <a:srgbClr val="000000"/>
                  </a:solidFill>
                </a:uFill>
              </a:defRPr>
            </a:pPr>
            <a:r>
              <a:t>“Feedback” components: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Adapt_check.comp        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Source_adapt.comp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Source_Optimizer.comp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Monitor_Optimizer.comp</a:t>
            </a:r>
          </a:p>
          <a:p>
            <a:pPr lvl="1" marL="17635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</a:p>
          <a:p>
            <a:pPr marL="40622" marR="40622" defTabSz="1338130">
              <a:lnSpc>
                <a:spcPct val="93000"/>
              </a:lnSpc>
              <a:spcBef>
                <a:spcPts val="500"/>
              </a:spcBef>
              <a:defRPr u="sng">
                <a:uFill>
                  <a:solidFill>
                    <a:srgbClr val="000000"/>
                  </a:solidFill>
                </a:uFill>
              </a:defRPr>
            </a:pPr>
            <a:r>
              <a:t>I/O mechanisms: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Virtual_input.comp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Virtual_output.comp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</a:t>
            </a:r>
            <a:r>
              <a:rPr b="1"/>
              <a:t>Virtual_mcnp_ss_input.comp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Virtual_tripoli4_input.comp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</a:t>
            </a:r>
            <a:r>
              <a:rPr b="1"/>
              <a:t>Virtual_mcnp_ss_output.comp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Virtual_tripoli4_output.comp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Vitess_input.comp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Vitess_output.comp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MCPL_input.comp (useful for MCNP/McStas coupling 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b="1" sz="1400">
                <a:solidFill>
                  <a:srgbClr val="FF4013"/>
                </a:solidFill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t>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MCPL_output.comp (useful for MCNP/McStas coupling 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(</a:t>
            </a:r>
            <a:r>
              <a:rPr b="1" sz="1400">
                <a:solidFill>
                  <a:srgbClr val="FF4013"/>
                </a:solidFill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sz="1400">
                <a:latin typeface="Helvetica"/>
                <a:ea typeface="Helvetica"/>
                <a:cs typeface="Helvetica"/>
                <a:sym typeface="Helvetica"/>
              </a:rPr>
              <a:t>)</a:t>
            </a:r>
            <a:r>
              <a:t>)</a:t>
            </a:r>
          </a:p>
        </p:txBody>
      </p:sp>
      <p:sp>
        <p:nvSpPr>
          <p:cNvPr id="283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84" name="(*) Kittelmann, et. al (2017) https://arxiv.org/abs/1609.02792"/>
          <p:cNvSpPr txBox="1"/>
          <p:nvPr/>
        </p:nvSpPr>
        <p:spPr>
          <a:xfrm>
            <a:off x="393402" y="7038571"/>
            <a:ext cx="61174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spcBef>
                <a:spcPts val="900"/>
              </a:spcBef>
              <a:defRPr i="0" sz="1400">
                <a:latin typeface="+mn-lt"/>
                <a:ea typeface="+mn-ea"/>
                <a:cs typeface="+mn-cs"/>
                <a:sym typeface="Helvetica Neue"/>
              </a:defRPr>
            </a:pPr>
            <a:r>
              <a:t> (</a:t>
            </a:r>
            <a:r>
              <a:rPr b="1">
                <a:solidFill>
                  <a:srgbClr val="FF4013"/>
                </a:solidFill>
              </a:rPr>
              <a:t>*</a:t>
            </a:r>
            <a:r>
              <a:t>) Kittelmann, et. al (2017)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https://arxiv.org/abs/1609.02792</a:t>
            </a:r>
            <a:r>
              <a:t>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5" name="Need more practical info on that?…"/>
          <p:cNvSpPr txBox="1"/>
          <p:nvPr/>
        </p:nvSpPr>
        <p:spPr>
          <a:xfrm>
            <a:off x="869" y="2988239"/>
            <a:ext cx="10061266" cy="826146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solidFill>
                  <a:srgbClr val="E32400"/>
                </a:solidFill>
              </a:defRPr>
            </a:pPr>
            <a:r>
              <a:t>Need more practical info on that? </a:t>
            </a:r>
          </a:p>
          <a:p>
            <a:pPr>
              <a:defRPr b="1" sz="2400">
                <a:solidFill>
                  <a:srgbClr val="E32400"/>
                </a:solidFill>
              </a:defRPr>
            </a:pPr>
            <a:r>
              <a:t>Ask the instructors (could say something on friday)</a:t>
            </a:r>
          </a:p>
        </p:txBody>
      </p:sp>
      <p:pic>
        <p:nvPicPr>
          <p:cNvPr id="286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65717">
            <a:off x="5695144" y="3353778"/>
            <a:ext cx="1698474" cy="2806098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oni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Monitors</a:t>
            </a:r>
          </a:p>
        </p:txBody>
      </p:sp>
      <p:sp>
        <p:nvSpPr>
          <p:cNvPr id="28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990" y="1405214"/>
            <a:ext cx="7298900" cy="5487964"/>
          </a:xfrm>
          <a:prstGeom prst="rect">
            <a:avLst/>
          </a:prstGeom>
        </p:spPr>
      </p:pic>
      <p:sp>
        <p:nvSpPr>
          <p:cNvPr id="292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Moni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Monitors</a:t>
            </a:r>
          </a:p>
        </p:txBody>
      </p:sp>
      <p:sp>
        <p:nvSpPr>
          <p:cNvPr id="29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298" name="Semantics"/>
          <p:cNvSpPr txBox="1"/>
          <p:nvPr/>
        </p:nvSpPr>
        <p:spPr>
          <a:xfrm>
            <a:off x="281168" y="1155160"/>
            <a:ext cx="141564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B51A00"/>
                </a:solidFill>
              </a:defRPr>
            </a:lvl1pPr>
          </a:lstStyle>
          <a:p>
            <a:pPr/>
            <a:r>
              <a:t>Semantics</a:t>
            </a:r>
          </a:p>
        </p:txBody>
      </p:sp>
      <p:sp>
        <p:nvSpPr>
          <p:cNvPr id="299" name="In reality:…"/>
          <p:cNvSpPr txBox="1"/>
          <p:nvPr/>
        </p:nvSpPr>
        <p:spPr>
          <a:xfrm>
            <a:off x="128724" y="2829166"/>
            <a:ext cx="8508749" cy="3284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71000"/>
              <a:buBlip>
                <a:blip r:embed="rId2"/>
              </a:buBlip>
            </a:pPr>
            <a:r>
              <a:t>  In reality:</a:t>
            </a:r>
          </a:p>
          <a:p>
            <a:pPr lvl="2" marL="685800" indent="0">
              <a:buSzPct val="80000"/>
              <a:buBlip>
                <a:blip r:embed="rId2"/>
              </a:buBlip>
            </a:pPr>
            <a:r>
              <a:t>  Monitor: intensity probe of the beam; transparent to neutrons; has efficiency &lt;1%</a:t>
            </a:r>
          </a:p>
          <a:p>
            <a:pPr lvl="2" marL="685800" indent="0">
              <a:buSzPct val="80000"/>
              <a:buBlip>
                <a:blip r:embed="rId2"/>
              </a:buBlip>
            </a:pPr>
            <a:r>
              <a:t>  Detector:  should detect each and every neutron; as high efficiency as possible.</a:t>
            </a:r>
          </a:p>
          <a:p>
            <a:pPr lvl="1" marL="342900" indent="0">
              <a:buSzPct val="171000"/>
              <a:buBlip>
                <a:blip r:embed="rId2"/>
              </a:buBlip>
            </a:pPr>
          </a:p>
          <a:p>
            <a:pPr/>
          </a:p>
          <a:p>
            <a:pPr>
              <a:buSzPct val="171000"/>
              <a:buBlip>
                <a:blip r:embed="rId2"/>
              </a:buBlip>
            </a:pPr>
            <a:r>
              <a:t>  In McStas:</a:t>
            </a:r>
          </a:p>
          <a:p>
            <a:pPr lvl="2" marL="914400" indent="0">
              <a:buSzPct val="80000"/>
              <a:buBlip>
                <a:blip r:embed="rId2"/>
              </a:buBlip>
            </a:pPr>
            <a:r>
              <a:t>  In simulations we can program monitors and detectors to behave any way we like. We refer to both of those indistinguishably as ‘monitors’.</a:t>
            </a:r>
          </a:p>
          <a:p>
            <a:pPr/>
          </a:p>
          <a:p>
            <a:pPr lvl="3" indent="685800"/>
            <a:r>
              <a:t>    (With exception of PSD_Detector that models a “physical” He</a:t>
            </a:r>
            <a:r>
              <a:rPr baseline="31999"/>
              <a:t>3</a:t>
            </a:r>
            <a:r>
              <a:t> detector)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L_mon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L_monitor</a:t>
            </a:r>
          </a:p>
        </p:txBody>
      </p:sp>
      <p:sp>
        <p:nvSpPr>
          <p:cNvPr id="30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05" name="L_monitor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L_monitor.comp</a:t>
            </a:r>
          </a:p>
        </p:txBody>
      </p:sp>
      <p:pic>
        <p:nvPicPr>
          <p:cNvPr id="306" name="Screen Shot 2016-02-02 at 10.03.04 AM.png" descr="Screen Shot 2016-02-02 at 10.03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104" y="1703052"/>
            <a:ext cx="5886283" cy="392419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1-D wavelength sensitive monitor"/>
          <p:cNvSpPr txBox="1"/>
          <p:nvPr/>
        </p:nvSpPr>
        <p:spPr>
          <a:xfrm>
            <a:off x="5778966" y="1304732"/>
            <a:ext cx="3471191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1-D wavelength sensitive monitor</a:t>
            </a:r>
          </a:p>
        </p:txBody>
      </p:sp>
      <p:sp>
        <p:nvSpPr>
          <p:cNvPr id="308" name="Example:…"/>
          <p:cNvSpPr txBox="1"/>
          <p:nvPr/>
        </p:nvSpPr>
        <p:spPr>
          <a:xfrm>
            <a:off x="136864" y="5882952"/>
            <a:ext cx="886138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 </a:t>
            </a:r>
            <a:r>
              <a:t>my_L_monitor </a:t>
            </a:r>
            <a:r>
              <a:rPr>
                <a:solidFill>
                  <a:srgbClr val="38571A"/>
                </a:solidFill>
              </a:rPr>
              <a:t>= L_monitor(</a:t>
            </a:r>
            <a:r>
              <a:rPr>
                <a:solidFill>
                  <a:srgbClr val="0061FF"/>
                </a:solidFill>
              </a:rPr>
              <a:t>xmin=-0.1, xmax=0.1, ymin=-0.1,   </a:t>
            </a:r>
            <a:endParaRPr>
              <a:solidFill>
                <a:srgbClr val="0061FF"/>
              </a:solidFill>
            </a:endParaRP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    ymax=0.1, nL=20, filename="Output.L", </a:t>
            </a:r>
            <a:endParaRPr>
              <a:solidFill>
                <a:srgbClr val="0061FF"/>
              </a:solidFill>
            </a:endParaRP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    Lmin=2, Lmax=10</a:t>
            </a:r>
            <a:r>
              <a:rPr>
                <a:solidFill>
                  <a:srgbClr val="38571A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_mon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L_monitor</a:t>
            </a:r>
          </a:p>
        </p:txBody>
      </p:sp>
      <p:sp>
        <p:nvSpPr>
          <p:cNvPr id="31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2" name="droppedImage.pdf" descr="dropped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" y="1531721"/>
            <a:ext cx="8664687" cy="5940377"/>
          </a:xfrm>
          <a:prstGeom prst="rect">
            <a:avLst/>
          </a:prstGeom>
        </p:spPr>
      </p:pic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15" name="L_monitor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L_monitor.comp</a:t>
            </a:r>
          </a:p>
        </p:txBody>
      </p:sp>
      <p:sp>
        <p:nvSpPr>
          <p:cNvPr id="316" name="1-D wavelength sensitive monitor"/>
          <p:cNvSpPr txBox="1"/>
          <p:nvPr/>
        </p:nvSpPr>
        <p:spPr>
          <a:xfrm>
            <a:off x="5778966" y="1304732"/>
            <a:ext cx="3471191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1-D wavelength sensitive monitor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L_mon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L_monitor</a:t>
            </a:r>
          </a:p>
        </p:txBody>
      </p:sp>
      <p:sp>
        <p:nvSpPr>
          <p:cNvPr id="31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0" name="droppedImage.pdf" descr="dropped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" y="1531721"/>
            <a:ext cx="8664687" cy="5940377"/>
          </a:xfrm>
          <a:prstGeom prst="rect">
            <a:avLst/>
          </a:prstGeom>
        </p:spPr>
      </p:pic>
      <p:sp>
        <p:nvSpPr>
          <p:cNvPr id="321" name="Slide Number"/>
          <p:cNvSpPr txBox="1"/>
          <p:nvPr>
            <p:ph type="sldNum" sz="quarter" idx="2"/>
          </p:nvPr>
        </p:nvSpPr>
        <p:spPr>
          <a:xfrm>
            <a:off x="-288573" y="7211439"/>
            <a:ext cx="356973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322" name="Sources and Monitors"/>
          <p:cNvSpPr txBox="1"/>
          <p:nvPr/>
        </p:nvSpPr>
        <p:spPr>
          <a:xfrm>
            <a:off x="1214468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23" name="L_monitor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L_monitor.comp</a:t>
            </a:r>
          </a:p>
        </p:txBody>
      </p:sp>
      <p:sp>
        <p:nvSpPr>
          <p:cNvPr id="324" name="1-D wavelength sensitive monitor"/>
          <p:cNvSpPr txBox="1"/>
          <p:nvPr/>
        </p:nvSpPr>
        <p:spPr>
          <a:xfrm>
            <a:off x="2307775" y="1304732"/>
            <a:ext cx="3471192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1-D wavelength sensitive monitor</a:t>
            </a:r>
          </a:p>
        </p:txBody>
      </p:sp>
      <p:sp>
        <p:nvSpPr>
          <p:cNvPr id="325" name="Oval"/>
          <p:cNvSpPr/>
          <p:nvPr/>
        </p:nvSpPr>
        <p:spPr>
          <a:xfrm>
            <a:off x="1282836" y="1995363"/>
            <a:ext cx="6392991" cy="812877"/>
          </a:xfrm>
          <a:prstGeom prst="ellips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6" name="Line"/>
          <p:cNvSpPr/>
          <p:nvPr/>
        </p:nvSpPr>
        <p:spPr>
          <a:xfrm flipV="1">
            <a:off x="2297124" y="2536806"/>
            <a:ext cx="1" cy="2282317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7" name="“Intensity” n/s"/>
          <p:cNvSpPr txBox="1"/>
          <p:nvPr/>
        </p:nvSpPr>
        <p:spPr>
          <a:xfrm>
            <a:off x="1330548" y="4855433"/>
            <a:ext cx="147618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“Intensity” n/s</a:t>
            </a:r>
          </a:p>
        </p:txBody>
      </p:sp>
      <p:sp>
        <p:nvSpPr>
          <p:cNvPr id="328" name="Line"/>
          <p:cNvSpPr/>
          <p:nvPr/>
        </p:nvSpPr>
        <p:spPr>
          <a:xfrm flipV="1">
            <a:off x="3437135" y="2536806"/>
            <a:ext cx="1" cy="1798980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9" name="Statistical RMS variance on intensity"/>
          <p:cNvSpPr txBox="1"/>
          <p:nvPr/>
        </p:nvSpPr>
        <p:spPr>
          <a:xfrm>
            <a:off x="2497308" y="4326603"/>
            <a:ext cx="38013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Statistical RMS variance on intensity</a:t>
            </a:r>
          </a:p>
        </p:txBody>
      </p:sp>
      <p:sp>
        <p:nvSpPr>
          <p:cNvPr id="330" name="Line"/>
          <p:cNvSpPr/>
          <p:nvPr/>
        </p:nvSpPr>
        <p:spPr>
          <a:xfrm flipV="1">
            <a:off x="4714837" y="2536806"/>
            <a:ext cx="1" cy="1440503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1" name="# neutron rays / events recorded"/>
          <p:cNvSpPr txBox="1"/>
          <p:nvPr/>
        </p:nvSpPr>
        <p:spPr>
          <a:xfrm>
            <a:off x="4299108" y="3985124"/>
            <a:ext cx="33952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# neutron rays / events recorded</a:t>
            </a:r>
          </a:p>
        </p:txBody>
      </p:sp>
      <p:sp>
        <p:nvSpPr>
          <p:cNvPr id="332" name="Line"/>
          <p:cNvSpPr/>
          <p:nvPr/>
        </p:nvSpPr>
        <p:spPr>
          <a:xfrm flipV="1">
            <a:off x="6287591" y="2536806"/>
            <a:ext cx="1" cy="630239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3" name="Signal stats, mean &amp; spread wl"/>
          <p:cNvSpPr txBox="1"/>
          <p:nvPr/>
        </p:nvSpPr>
        <p:spPr>
          <a:xfrm>
            <a:off x="5343577" y="3143270"/>
            <a:ext cx="330610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Signal stats, mean &amp; spread wl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_mon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L_monitor</a:t>
            </a:r>
          </a:p>
        </p:txBody>
      </p:sp>
      <p:sp>
        <p:nvSpPr>
          <p:cNvPr id="3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7" name="droppedImage.pdf" descr="dropped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1" y="1531721"/>
            <a:ext cx="8664687" cy="5940377"/>
          </a:xfrm>
          <a:prstGeom prst="rect">
            <a:avLst/>
          </a:prstGeom>
        </p:spPr>
      </p:pic>
      <p:sp>
        <p:nvSpPr>
          <p:cNvPr id="338" name="Slide Number"/>
          <p:cNvSpPr txBox="1"/>
          <p:nvPr>
            <p:ph type="sldNum" sz="quarter" idx="2"/>
          </p:nvPr>
        </p:nvSpPr>
        <p:spPr>
          <a:xfrm>
            <a:off x="-288573" y="7211439"/>
            <a:ext cx="356973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339" name="Sources and Monitors"/>
          <p:cNvSpPr txBox="1"/>
          <p:nvPr/>
        </p:nvSpPr>
        <p:spPr>
          <a:xfrm>
            <a:off x="1214468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40" name="L_monitor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L_monitor.comp</a:t>
            </a:r>
          </a:p>
        </p:txBody>
      </p:sp>
      <p:sp>
        <p:nvSpPr>
          <p:cNvPr id="341" name="1-D wavelength sensitive monitor"/>
          <p:cNvSpPr txBox="1"/>
          <p:nvPr/>
        </p:nvSpPr>
        <p:spPr>
          <a:xfrm>
            <a:off x="2307775" y="1304732"/>
            <a:ext cx="3471192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1-D wavelength sensitive monitor</a:t>
            </a:r>
          </a:p>
        </p:txBody>
      </p:sp>
      <p:sp>
        <p:nvSpPr>
          <p:cNvPr id="342" name="Oval"/>
          <p:cNvSpPr/>
          <p:nvPr/>
        </p:nvSpPr>
        <p:spPr>
          <a:xfrm>
            <a:off x="1282836" y="1995363"/>
            <a:ext cx="6392991" cy="812877"/>
          </a:xfrm>
          <a:prstGeom prst="ellips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3" name="Line"/>
          <p:cNvSpPr/>
          <p:nvPr/>
        </p:nvSpPr>
        <p:spPr>
          <a:xfrm flipV="1">
            <a:off x="2297124" y="2536806"/>
            <a:ext cx="1" cy="2282317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4" name="“Intensity” n/s"/>
          <p:cNvSpPr txBox="1"/>
          <p:nvPr/>
        </p:nvSpPr>
        <p:spPr>
          <a:xfrm>
            <a:off x="1330548" y="4855433"/>
            <a:ext cx="147618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“Intensity” n/s</a:t>
            </a:r>
          </a:p>
        </p:txBody>
      </p:sp>
      <p:sp>
        <p:nvSpPr>
          <p:cNvPr id="345" name="Line"/>
          <p:cNvSpPr/>
          <p:nvPr/>
        </p:nvSpPr>
        <p:spPr>
          <a:xfrm flipV="1">
            <a:off x="3437135" y="2536806"/>
            <a:ext cx="1" cy="1798980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6" name="Statistical RMS variance on intensity"/>
          <p:cNvSpPr txBox="1"/>
          <p:nvPr/>
        </p:nvSpPr>
        <p:spPr>
          <a:xfrm>
            <a:off x="2497308" y="4326603"/>
            <a:ext cx="38013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Statistical RMS variance on intensity</a:t>
            </a:r>
          </a:p>
        </p:txBody>
      </p:sp>
      <p:sp>
        <p:nvSpPr>
          <p:cNvPr id="347" name="Line"/>
          <p:cNvSpPr/>
          <p:nvPr/>
        </p:nvSpPr>
        <p:spPr>
          <a:xfrm flipV="1">
            <a:off x="4714837" y="2536806"/>
            <a:ext cx="1" cy="1440503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8" name="# neutron rays / events recorded"/>
          <p:cNvSpPr txBox="1"/>
          <p:nvPr/>
        </p:nvSpPr>
        <p:spPr>
          <a:xfrm>
            <a:off x="4299108" y="3985124"/>
            <a:ext cx="339528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# neutron rays / events recorded</a:t>
            </a:r>
          </a:p>
        </p:txBody>
      </p:sp>
      <p:sp>
        <p:nvSpPr>
          <p:cNvPr id="349" name="Line"/>
          <p:cNvSpPr/>
          <p:nvPr/>
        </p:nvSpPr>
        <p:spPr>
          <a:xfrm flipV="1">
            <a:off x="6287591" y="2536806"/>
            <a:ext cx="1" cy="630239"/>
          </a:xfrm>
          <a:prstGeom prst="line">
            <a:avLst/>
          </a:prstGeom>
          <a:ln w="25400">
            <a:solidFill>
              <a:srgbClr val="FF31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0" name="Signal stats, mean &amp; spread wl"/>
          <p:cNvSpPr txBox="1"/>
          <p:nvPr/>
        </p:nvSpPr>
        <p:spPr>
          <a:xfrm>
            <a:off x="5343577" y="3143270"/>
            <a:ext cx="330610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FF2700"/>
                </a:solidFill>
              </a:defRPr>
            </a:lvl1pPr>
          </a:lstStyle>
          <a:p>
            <a:pPr/>
            <a:r>
              <a:t>Signal stats, mean &amp; spread wl </a:t>
            </a:r>
          </a:p>
        </p:txBody>
      </p:sp>
      <p:sp>
        <p:nvSpPr>
          <p:cNvPr id="351" name="Oval"/>
          <p:cNvSpPr/>
          <p:nvPr/>
        </p:nvSpPr>
        <p:spPr>
          <a:xfrm>
            <a:off x="1142146" y="3512332"/>
            <a:ext cx="7162627" cy="2142363"/>
          </a:xfrm>
          <a:prstGeom prst="ellipse">
            <a:avLst/>
          </a:prstGeom>
          <a:ln w="25400">
            <a:solidFill>
              <a:srgbClr val="00F9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52" name="Line"/>
          <p:cNvSpPr/>
          <p:nvPr/>
        </p:nvSpPr>
        <p:spPr>
          <a:xfrm flipV="1">
            <a:off x="4294838" y="5477780"/>
            <a:ext cx="1" cy="630239"/>
          </a:xfrm>
          <a:prstGeom prst="line">
            <a:avLst/>
          </a:prstGeom>
          <a:ln w="25400">
            <a:solidFill>
              <a:srgbClr val="00F60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3" name="Same info available “pr. bin”"/>
          <p:cNvSpPr txBox="1"/>
          <p:nvPr/>
        </p:nvSpPr>
        <p:spPr>
          <a:xfrm>
            <a:off x="614862" y="6187023"/>
            <a:ext cx="294188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00F600"/>
                </a:solidFill>
              </a:defRPr>
            </a:lvl1pPr>
          </a:lstStyle>
          <a:p>
            <a:pPr/>
            <a:r>
              <a:t>Same info available “pr. bin”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SD_mon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PSD_monitor</a:t>
            </a:r>
          </a:p>
        </p:txBody>
      </p:sp>
      <p:sp>
        <p:nvSpPr>
          <p:cNvPr id="3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59" name="PSD_monitor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PSD_monitor.comp</a:t>
            </a:r>
          </a:p>
        </p:txBody>
      </p:sp>
      <p:sp>
        <p:nvSpPr>
          <p:cNvPr id="360" name="2-D position sensitive monitor"/>
          <p:cNvSpPr txBox="1"/>
          <p:nvPr/>
        </p:nvSpPr>
        <p:spPr>
          <a:xfrm>
            <a:off x="5778966" y="1304732"/>
            <a:ext cx="3102618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2-D position sensitive monitor</a:t>
            </a:r>
          </a:p>
        </p:txBody>
      </p:sp>
      <p:pic>
        <p:nvPicPr>
          <p:cNvPr id="361" name="Screen Shot 2016-02-02 at 10.57.47 AM.png" descr="Screen Shot 2016-02-02 at 10.57.47 A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104" y="1703052"/>
            <a:ext cx="5881366" cy="392419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Example:…"/>
          <p:cNvSpPr txBox="1"/>
          <p:nvPr/>
        </p:nvSpPr>
        <p:spPr>
          <a:xfrm>
            <a:off x="64254" y="6030478"/>
            <a:ext cx="9067925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 </a:t>
            </a:r>
            <a:r>
              <a:t>my_PSD_monitor = </a:t>
            </a:r>
            <a:r>
              <a:rPr>
                <a:solidFill>
                  <a:srgbClr val="38571A"/>
                </a:solidFill>
              </a:rPr>
              <a:t>PSD_monitor</a:t>
            </a:r>
            <a:r>
              <a:t>(</a:t>
            </a:r>
            <a:r>
              <a:rPr>
                <a:solidFill>
                  <a:srgbClr val="0061FF"/>
                </a:solidFill>
              </a:rPr>
              <a:t>xmin=-0.1, xmax=0.1, ymin=-0.1                 </a:t>
            </a:r>
            <a:endParaRPr>
              <a:solidFill>
                <a:srgbClr val="0061FF"/>
              </a:solidFill>
            </a:endParaRPr>
          </a:p>
          <a:p>
            <a:pPr lvl="8" indent="1828800"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ymax=0.1, nx=90, ny=90, </a:t>
            </a:r>
            <a:endParaRPr>
              <a:solidFill>
                <a:srgbClr val="0061FF"/>
              </a:solidFill>
            </a:endParaRPr>
          </a:p>
          <a:p>
            <a:pPr lvl="8" indent="1828800"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filename="Output.psd"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SD_mon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PSD_monitor</a:t>
            </a:r>
          </a:p>
        </p:txBody>
      </p:sp>
      <p:sp>
        <p:nvSpPr>
          <p:cNvPr id="36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68" name="PSD_monitor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PSD_monitor.comp</a:t>
            </a:r>
          </a:p>
        </p:txBody>
      </p:sp>
      <p:sp>
        <p:nvSpPr>
          <p:cNvPr id="369" name="2-D position sensitive monitor"/>
          <p:cNvSpPr txBox="1"/>
          <p:nvPr/>
        </p:nvSpPr>
        <p:spPr>
          <a:xfrm>
            <a:off x="5778966" y="1304732"/>
            <a:ext cx="3102618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2-D position sensitive monitor</a:t>
            </a:r>
          </a:p>
        </p:txBody>
      </p:sp>
      <p:sp>
        <p:nvSpPr>
          <p:cNvPr id="370" name="Example:…"/>
          <p:cNvSpPr txBox="1"/>
          <p:nvPr/>
        </p:nvSpPr>
        <p:spPr>
          <a:xfrm>
            <a:off x="64254" y="6030478"/>
            <a:ext cx="9067925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 </a:t>
            </a:r>
            <a:r>
              <a:t>my_PSD_monitor = </a:t>
            </a:r>
            <a:r>
              <a:rPr>
                <a:solidFill>
                  <a:srgbClr val="38571A"/>
                </a:solidFill>
              </a:rPr>
              <a:t>PSD_monitor</a:t>
            </a:r>
            <a:r>
              <a:t>(</a:t>
            </a:r>
            <a:r>
              <a:rPr>
                <a:solidFill>
                  <a:srgbClr val="0061FF"/>
                </a:solidFill>
              </a:rPr>
              <a:t>xmin=-0.1, xmax=0.1, ymin=-0.1                 </a:t>
            </a:r>
            <a:endParaRPr>
              <a:solidFill>
                <a:srgbClr val="0061FF"/>
              </a:solidFill>
            </a:endParaRPr>
          </a:p>
          <a:p>
            <a:pPr lvl="8" indent="1828800"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ymax=0.1, nx=90, ny=90, </a:t>
            </a:r>
            <a:endParaRPr>
              <a:solidFill>
                <a:srgbClr val="0061FF"/>
              </a:solidFill>
            </a:endParaRPr>
          </a:p>
          <a:p>
            <a:pPr lvl="8" indent="1828800"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filename="Output.psd"</a:t>
            </a:r>
            <a:r>
              <a:t>)</a:t>
            </a:r>
          </a:p>
        </p:txBody>
      </p:sp>
      <p:pic>
        <p:nvPicPr>
          <p:cNvPr id="371" name="droppedImage.pdf" descr="droppedImage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50" y="1516475"/>
            <a:ext cx="8959739" cy="59600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18" name="Mathematica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8587" indent="-128587" defTabSz="449073">
              <a:lnSpc>
                <a:spcPct val="93000"/>
              </a:lnSpc>
              <a:spcBef>
                <a:spcPts val="14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Mathematical: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Source_simple.comp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Source_div.comp</a:t>
            </a:r>
          </a:p>
          <a:p>
            <a:pPr marL="128587" indent="-128587" defTabSz="449073">
              <a:lnSpc>
                <a:spcPct val="93000"/>
              </a:lnSpc>
              <a:spcBef>
                <a:spcPts val="14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 </a:t>
            </a:r>
          </a:p>
          <a:p>
            <a:pPr marL="128587" indent="-128587" defTabSz="449073">
              <a:lnSpc>
                <a:spcPct val="93000"/>
              </a:lnSpc>
              <a:spcBef>
                <a:spcPts val="14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Pulsed sources: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ESS_moderator.comp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Moderator.comp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SNS_source.comp (</a:t>
            </a: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ISIS_moderator.comp (</a:t>
            </a: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21" name="(*) contributed (can be found in /mcstas/installation/folder/contrib )"/>
          <p:cNvSpPr txBox="1"/>
          <p:nvPr/>
        </p:nvSpPr>
        <p:spPr>
          <a:xfrm>
            <a:off x="1199243" y="6807448"/>
            <a:ext cx="57056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4371" indent="-344371" defTabSz="449073">
              <a:lnSpc>
                <a:spcPct val="93000"/>
              </a:lnSpc>
              <a:spcBef>
                <a:spcPts val="1400"/>
              </a:spcBef>
              <a:defRPr sz="1400">
                <a:uFill>
                  <a:solidFill>
                    <a:srgbClr val="000000"/>
                  </a:solidFill>
                </a:uFill>
              </a:defRPr>
            </a:pPr>
            <a:r>
              <a:t> (</a:t>
            </a:r>
            <a:r>
              <a:rPr b="1" sz="1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 contributed (can be found in /mcstas/installation/folder/</a:t>
            </a:r>
            <a:r>
              <a:rPr b="1"/>
              <a:t>contrib</a:t>
            </a:r>
            <a:r>
              <a:t> )</a:t>
            </a:r>
          </a:p>
        </p:txBody>
      </p:sp>
      <p:sp>
        <p:nvSpPr>
          <p:cNvPr id="122" name="Reactors :…"/>
          <p:cNvSpPr txBox="1"/>
          <p:nvPr/>
        </p:nvSpPr>
        <p:spPr>
          <a:xfrm>
            <a:off x="3825837" y="2965897"/>
            <a:ext cx="4071716" cy="252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344371" indent="-344371" defTabSz="449073">
              <a:lnSpc>
                <a:spcPct val="93000"/>
              </a:lnSpc>
              <a:spcBef>
                <a:spcPts val="14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 Reactors :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Source_Maxwell_3.comp    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Source_gen.comp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Source_gen4.comp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Source_multi_surfaces.comp (</a:t>
            </a: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More moni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monitors</a:t>
            </a: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76" name="More Monitors"/>
          <p:cNvSpPr txBox="1"/>
          <p:nvPr/>
        </p:nvSpPr>
        <p:spPr>
          <a:xfrm>
            <a:off x="4697109" y="1255557"/>
            <a:ext cx="201646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C11A00"/>
                </a:solidFill>
              </a:defRPr>
            </a:lvl1pPr>
          </a:lstStyle>
          <a:p>
            <a:pPr/>
            <a:r>
              <a:t>More Monitors</a:t>
            </a:r>
          </a:p>
        </p:txBody>
      </p:sp>
      <p:sp>
        <p:nvSpPr>
          <p:cNvPr id="377" name="TOF_monitor.comp…"/>
          <p:cNvSpPr txBox="1"/>
          <p:nvPr/>
        </p:nvSpPr>
        <p:spPr>
          <a:xfrm>
            <a:off x="285216" y="1339155"/>
            <a:ext cx="7710687" cy="651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TOF_monitor.comp        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E_monitor.comp  (1-D energy sensitive monitor)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Res_monitor.comp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TOFLambda_monitor.comp (2-D TOF vs. wavelength monitor)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Divergence_monitor.comp (2-D divergence monitor)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EPSD_monitor.comp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DivPos_monitor.comp (2-D divergence and position monitor)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Brilliance_monitor.comp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DivLambda_monitor.comp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Hdiv_monitor.comp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PSDlin_monitor.comp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PSD_monitor_4PI.comp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Monitor_Sqw.comp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Pol_monitor.comp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Monitor_4PI.comp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.......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Monitor_nD</a:t>
            </a:r>
          </a:p>
          <a:p>
            <a:pPr lvl="1" marL="40622" marR="40622" indent="0" defTabSz="1338130">
              <a:lnSpc>
                <a:spcPct val="93000"/>
              </a:lnSpc>
              <a:spcBef>
                <a:spcPts val="500"/>
              </a:spcBef>
              <a:defRPr>
                <a:uFill>
                  <a:solidFill>
                    <a:srgbClr val="000000"/>
                  </a:solidFill>
                </a:u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ore moni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monitors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82" name="TOF_monitor.comp…"/>
          <p:cNvSpPr txBox="1"/>
          <p:nvPr/>
        </p:nvSpPr>
        <p:spPr>
          <a:xfrm>
            <a:off x="285216" y="1339155"/>
            <a:ext cx="7710687" cy="651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TOF_monitor.comp        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E_monitor.comp  (1-D energy sensitive monitor)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Res_monitor.comp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TOFLambda_monitor.comp (2-D TOF vs. wavelength monitor)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Divergence_monitor.comp (2-D divergence monitor)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EPSD_monitor.comp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DivPos_monitor.comp (2-D divergence and position monitor)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Brilliance_monitor.comp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DivLambda_monitor.comp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Hdiv_monitor.comp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PSDlin_monitor.comp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PSD_monitor_4PI.comp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Monitor_Sqw.comp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Pol_monitor.comp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Monitor_4PI.comp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.......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Monitor_nD</a:t>
            </a:r>
          </a:p>
          <a:p>
            <a:pPr lvl="1" marL="40622" marR="40622" indent="0" defTabSz="1338130">
              <a:lnSpc>
                <a:spcPct val="93000"/>
              </a:lnSpc>
              <a:spcBef>
                <a:spcPts val="500"/>
              </a:spcBef>
              <a:defRPr>
                <a:uFill>
                  <a:solidFill>
                    <a:srgbClr val="000000"/>
                  </a:solidFill>
                </a:uFill>
              </a:defRPr>
            </a:pPr>
          </a:p>
        </p:txBody>
      </p:sp>
      <p:sp>
        <p:nvSpPr>
          <p:cNvPr id="383" name="More Monitors"/>
          <p:cNvSpPr txBox="1"/>
          <p:nvPr/>
        </p:nvSpPr>
        <p:spPr>
          <a:xfrm>
            <a:off x="4697109" y="1255557"/>
            <a:ext cx="201646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C11A00"/>
                </a:solidFill>
              </a:defRPr>
            </a:lvl1pPr>
          </a:lstStyle>
          <a:p>
            <a:pPr/>
            <a:r>
              <a:t>More Monitors</a:t>
            </a:r>
          </a:p>
        </p:txBody>
      </p:sp>
      <p:pic>
        <p:nvPicPr>
          <p:cNvPr id="384" name="Oval" descr="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075" y="2304858"/>
            <a:ext cx="3440169" cy="341747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85" name="Oval" descr="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157" y="2672041"/>
            <a:ext cx="3233256" cy="341748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86" name="Oval" descr="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426" y="3872923"/>
            <a:ext cx="3036553" cy="410593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87" name="Oval" descr="Oval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2333" y="3216433"/>
            <a:ext cx="2918533" cy="459768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88" name="Oval" descr="Oval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3323" y="5136728"/>
            <a:ext cx="3252925" cy="390923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Rounded Rectangle" descr="Rounded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79" y="6691523"/>
            <a:ext cx="1561295" cy="577789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391" name="More moni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monitors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394" name="TOF_monitor.comp…"/>
          <p:cNvSpPr txBox="1"/>
          <p:nvPr/>
        </p:nvSpPr>
        <p:spPr>
          <a:xfrm>
            <a:off x="285216" y="1339155"/>
            <a:ext cx="7710687" cy="651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TOF_monitor.comp        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E_monitor.comp  (1-D energy sensitive monitor)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Res_monitor.comp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TOFLambda_monitor.comp (2-D TOF vs. wavelength monitor)</a:t>
            </a:r>
            <a:r>
              <a:t>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Divergence_monitor.comp (2-D divergence monitor)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EPSD_monitor.comp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DivPos_monitor.comp (2-D divergence and position monitor) 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Brilliance_monitor.comp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DivLambda_monitor.comp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Hdiv_monitor.comp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PSDlin_monitor.comp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PSD_monitor_4PI.comp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Monitor_Sqw.comp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Pol_monitor.comp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Monitor_4PI.comp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.......</a:t>
            </a:r>
          </a:p>
          <a:p>
            <a:pPr lvl="3" marL="538304" marR="40622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3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Monitor_nD</a:t>
            </a:r>
          </a:p>
          <a:p>
            <a:pPr lvl="1" marL="40622" marR="40622" indent="0" defTabSz="1338130">
              <a:lnSpc>
                <a:spcPct val="93000"/>
              </a:lnSpc>
              <a:spcBef>
                <a:spcPts val="500"/>
              </a:spcBef>
              <a:defRPr>
                <a:uFill>
                  <a:solidFill>
                    <a:srgbClr val="000000"/>
                  </a:solidFill>
                </a:uFill>
              </a:defRPr>
            </a:pPr>
          </a:p>
        </p:txBody>
      </p:sp>
      <p:sp>
        <p:nvSpPr>
          <p:cNvPr id="395" name="More Monitors"/>
          <p:cNvSpPr txBox="1"/>
          <p:nvPr/>
        </p:nvSpPr>
        <p:spPr>
          <a:xfrm>
            <a:off x="4697109" y="1255557"/>
            <a:ext cx="201646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C11A00"/>
                </a:solidFill>
              </a:defRPr>
            </a:lvl1pPr>
          </a:lstStyle>
          <a:p>
            <a:pPr/>
            <a:r>
              <a:t>More Monitors</a:t>
            </a:r>
          </a:p>
        </p:txBody>
      </p:sp>
      <p:pic>
        <p:nvPicPr>
          <p:cNvPr id="396" name="Oval" descr="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075" y="2304858"/>
            <a:ext cx="3440169" cy="341747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97" name="Oval" descr="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157" y="2672041"/>
            <a:ext cx="3233256" cy="341748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98" name="Oval" descr="Oval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6426" y="3872923"/>
            <a:ext cx="3036553" cy="410593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399" name="Oval" descr="Oval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2333" y="3216433"/>
            <a:ext cx="2918533" cy="459768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400" name="Oval" descr="Oval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3323" y="5136728"/>
            <a:ext cx="3252925" cy="390923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Monitor_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Monitor_nD</a:t>
            </a:r>
          </a:p>
        </p:txBody>
      </p:sp>
      <p:sp>
        <p:nvSpPr>
          <p:cNvPr id="40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Monitor_nD.comp"/>
          <p:cNvSpPr txBox="1"/>
          <p:nvPr/>
        </p:nvSpPr>
        <p:spPr>
          <a:xfrm>
            <a:off x="-18801" y="1108377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Monitor_nD.comp</a:t>
            </a:r>
          </a:p>
        </p:txBody>
      </p:sp>
      <p:sp>
        <p:nvSpPr>
          <p:cNvPr id="406" name="A general monitor for 0D/1D/2D records"/>
          <p:cNvSpPr txBox="1"/>
          <p:nvPr/>
        </p:nvSpPr>
        <p:spPr>
          <a:xfrm>
            <a:off x="5778966" y="1304732"/>
            <a:ext cx="4123281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general monitor for 0D/1D/2D records</a:t>
            </a:r>
          </a:p>
        </p:txBody>
      </p:sp>
      <p:sp>
        <p:nvSpPr>
          <p:cNvPr id="407" name="The all-in-one , swiss-army-knife of monitors"/>
          <p:cNvSpPr txBox="1"/>
          <p:nvPr/>
        </p:nvSpPr>
        <p:spPr>
          <a:xfrm>
            <a:off x="330343" y="1988083"/>
            <a:ext cx="6581575" cy="47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The all-in-one , swiss-army-knife of monitors</a:t>
            </a:r>
          </a:p>
        </p:txBody>
      </p:sp>
      <p:sp>
        <p:nvSpPr>
          <p:cNvPr id="408" name="Monitor_nD can have almost any shape, and record…"/>
          <p:cNvSpPr txBox="1"/>
          <p:nvPr/>
        </p:nvSpPr>
        <p:spPr>
          <a:xfrm>
            <a:off x="869" y="2986527"/>
            <a:ext cx="911710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/>
            </a:pPr>
            <a:r>
              <a:rPr b="1"/>
              <a:t>Monitor_nD</a:t>
            </a:r>
            <a:r>
              <a:t> can have almost any shape, and record </a:t>
            </a:r>
          </a:p>
          <a:p>
            <a:pPr>
              <a:defRPr sz="2600"/>
            </a:pPr>
            <a:r>
              <a:t>any requested standard quantities</a:t>
            </a:r>
          </a:p>
        </p:txBody>
      </p:sp>
      <p:sp>
        <p:nvSpPr>
          <p:cNvPr id="409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3929" y="4076870"/>
            <a:ext cx="2755901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Monitor_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Monitor_nD</a:t>
            </a:r>
          </a:p>
        </p:txBody>
      </p:sp>
      <p:sp>
        <p:nvSpPr>
          <p:cNvPr id="41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A general monitor for 0D/1D/2D records"/>
          <p:cNvSpPr txBox="1"/>
          <p:nvPr/>
        </p:nvSpPr>
        <p:spPr>
          <a:xfrm>
            <a:off x="5778966" y="1304732"/>
            <a:ext cx="4123281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general monitor for 0D/1D/2D records</a:t>
            </a:r>
          </a:p>
        </p:txBody>
      </p:sp>
      <p:pic>
        <p:nvPicPr>
          <p:cNvPr id="416" name="Screen Shot 2016-02-02 at 12.51.26 PM.png" descr="Screen Shot 2016-02-02 at 12.51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360" y="1516186"/>
            <a:ext cx="9087596" cy="601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8669" y="1284766"/>
            <a:ext cx="741638" cy="79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Monitor_nD.comp"/>
          <p:cNvSpPr txBox="1"/>
          <p:nvPr/>
        </p:nvSpPr>
        <p:spPr>
          <a:xfrm>
            <a:off x="-18801" y="1108377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Monitor_nD.comp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Monitor_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Monitor_nD</a:t>
            </a:r>
          </a:p>
        </p:txBody>
      </p:sp>
      <p:sp>
        <p:nvSpPr>
          <p:cNvPr id="42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A general monitor for 0D/1D/2D records"/>
          <p:cNvSpPr txBox="1"/>
          <p:nvPr/>
        </p:nvSpPr>
        <p:spPr>
          <a:xfrm>
            <a:off x="5778966" y="1304732"/>
            <a:ext cx="4123281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general monitor for 0D/1D/2D records</a:t>
            </a:r>
          </a:p>
        </p:txBody>
      </p:sp>
      <p:sp>
        <p:nvSpPr>
          <p:cNvPr id="424" name="EXAMPLES:…"/>
          <p:cNvSpPr txBox="1"/>
          <p:nvPr/>
        </p:nvSpPr>
        <p:spPr>
          <a:xfrm>
            <a:off x="36737" y="2548867"/>
            <a:ext cx="93138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t>EXAMPLES:</a:t>
            </a: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 </a:t>
            </a:r>
            <a:r>
              <a:t>MyMon = </a:t>
            </a:r>
            <a:r>
              <a:rPr>
                <a:solidFill>
                  <a:srgbClr val="38571A"/>
                </a:solidFill>
              </a:rPr>
              <a:t>Monitor_nD</a:t>
            </a:r>
            <a:r>
              <a:t>( </a:t>
            </a:r>
            <a:r>
              <a:rPr>
                <a:solidFill>
                  <a:srgbClr val="0061FF"/>
                </a:solidFill>
              </a:rPr>
              <a:t>xwidth = 0.1, yheight = 0.1, zdepth = 0,</a:t>
            </a:r>
            <a:endParaRPr>
              <a:solidFill>
                <a:srgbClr val="0061FF"/>
              </a:solidFill>
            </a:endParaRP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</a:t>
            </a:r>
            <a:r>
              <a:rPr u="sng">
                <a:solidFill>
                  <a:srgbClr val="0061FF"/>
                </a:solidFill>
              </a:rPr>
              <a:t>options = "intensity per cm2 angle,limits=[-5 5],</a:t>
            </a:r>
            <a:r>
              <a:rPr>
                <a:solidFill>
                  <a:srgbClr val="0061FF"/>
                </a:solidFill>
              </a:rPr>
              <a:t>       </a:t>
            </a:r>
            <a:endParaRPr>
              <a:solidFill>
                <a:srgbClr val="0061FF"/>
              </a:solidFill>
            </a:endParaRPr>
          </a:p>
          <a:p>
            <a:pPr defTabSz="354210">
              <a:defRPr b="1" i="0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</a:t>
            </a:r>
            <a:r>
              <a:rPr u="sng">
                <a:solidFill>
                  <a:srgbClr val="0061FF"/>
                </a:solidFill>
              </a:rPr>
              <a:t>bins=10,with borders, file = mon1"</a:t>
            </a:r>
            <a:r>
              <a:rPr>
                <a:solidFill>
                  <a:srgbClr val="0061FF"/>
                </a:solidFill>
              </a:rPr>
              <a:t>)</a:t>
            </a:r>
          </a:p>
        </p:txBody>
      </p:sp>
      <p:sp>
        <p:nvSpPr>
          <p:cNvPr id="425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426" name="options = &quot;banana, theta limits=[10,130], bins=120, y&quot;"/>
          <p:cNvSpPr txBox="1"/>
          <p:nvPr/>
        </p:nvSpPr>
        <p:spPr>
          <a:xfrm>
            <a:off x="1427394" y="3429105"/>
            <a:ext cx="7553326" cy="334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 u="sng">
                <a:solidFill>
                  <a:srgbClr val="0061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none"/>
              <a:t>  </a:t>
            </a:r>
            <a:r>
              <a:t>options = "banana, theta limits=[10,130], bins=120, y"</a:t>
            </a:r>
          </a:p>
        </p:txBody>
      </p:sp>
      <p:sp>
        <p:nvSpPr>
          <p:cNvPr id="427" name="COMPONENT MyMo = Monitor_nD(xwidth = 0.1, yheight = 0.1,…"/>
          <p:cNvSpPr txBox="1"/>
          <p:nvPr/>
        </p:nvSpPr>
        <p:spPr>
          <a:xfrm>
            <a:off x="108065" y="5145323"/>
            <a:ext cx="885155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</a:t>
            </a:r>
            <a:r>
              <a:t> MyMo = </a:t>
            </a:r>
            <a:r>
              <a:rPr>
                <a:solidFill>
                  <a:srgbClr val="38571A"/>
                </a:solidFill>
              </a:rPr>
              <a:t>Monitor_nD</a:t>
            </a:r>
            <a:r>
              <a:t>(</a:t>
            </a:r>
            <a:r>
              <a:rPr>
                <a:solidFill>
                  <a:srgbClr val="0061FF"/>
                </a:solidFill>
              </a:rPr>
              <a:t>xwidth = 0.1, yheight = 0.1,</a:t>
            </a:r>
            <a:endParaRPr>
              <a:solidFill>
                <a:srgbClr val="0061FF"/>
              </a:solidFill>
            </a:endParaRPr>
          </a:p>
          <a:p>
            <a:pPr lvl="7" indent="2400300"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user1=age, username1="Age of the Captain [years]",</a:t>
            </a:r>
            <a:endParaRPr>
              <a:solidFill>
                <a:srgbClr val="0061FF"/>
              </a:solidFill>
            </a:endParaRPr>
          </a:p>
          <a:p>
            <a:pPr lvl="7" indent="2400300"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options="user1, auto")</a:t>
            </a:r>
          </a:p>
        </p:txBody>
      </p:sp>
      <p:sp>
        <p:nvSpPr>
          <p:cNvPr id="428" name="options = &quot;multiple kx ky kz, auto abs log t, and list all neutrons&quot;"/>
          <p:cNvSpPr txBox="1"/>
          <p:nvPr/>
        </p:nvSpPr>
        <p:spPr>
          <a:xfrm>
            <a:off x="0" y="3886435"/>
            <a:ext cx="9058089" cy="334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 u="sng">
                <a:solidFill>
                  <a:srgbClr val="0061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u="none"/>
            </a:pPr>
            <a:r>
              <a:rPr u="sng"/>
              <a:t>options = "multiple kx ky kz, auto abs log t, and list all neutrons"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8669" y="1297466"/>
            <a:ext cx="741638" cy="79632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Monitor_nD.comp"/>
          <p:cNvSpPr txBox="1"/>
          <p:nvPr/>
        </p:nvSpPr>
        <p:spPr>
          <a:xfrm>
            <a:off x="-18801" y="1108377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Monitor_nD.comp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Mathematica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28587" indent="-128587" defTabSz="449073">
              <a:lnSpc>
                <a:spcPct val="93000"/>
              </a:lnSpc>
              <a:spcBef>
                <a:spcPts val="14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Mathematical: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Source_simple.comp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Source_div.comp</a:t>
            </a:r>
          </a:p>
          <a:p>
            <a:pPr marL="128587" indent="-128587" defTabSz="449073">
              <a:lnSpc>
                <a:spcPct val="93000"/>
              </a:lnSpc>
              <a:spcBef>
                <a:spcPts val="14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 </a:t>
            </a:r>
          </a:p>
          <a:p>
            <a:pPr marL="128587" indent="-128587" defTabSz="449073">
              <a:lnSpc>
                <a:spcPct val="93000"/>
              </a:lnSpc>
              <a:spcBef>
                <a:spcPts val="14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Pulsed sources: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ESS_moderator.comp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Moderator.comp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SNS_source.comp (</a:t>
            </a: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</a:t>
            </a:r>
          </a:p>
          <a:p>
            <a:pPr lvl="1" marL="599560" indent="-146957" defTabSz="449073">
              <a:lnSpc>
                <a:spcPct val="93000"/>
              </a:lnSpc>
              <a:spcBef>
                <a:spcPts val="1100"/>
              </a:spcBef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t>ISIS_moderator.comp (</a:t>
            </a: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</a:t>
            </a:r>
          </a:p>
        </p:txBody>
      </p:sp>
      <p:sp>
        <p:nvSpPr>
          <p:cNvPr id="4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436" name="Reactors :…"/>
          <p:cNvSpPr txBox="1"/>
          <p:nvPr/>
        </p:nvSpPr>
        <p:spPr>
          <a:xfrm>
            <a:off x="4002868" y="3207816"/>
            <a:ext cx="4071716" cy="252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344371" indent="-344371" defTabSz="449073">
              <a:lnSpc>
                <a:spcPct val="93000"/>
              </a:lnSpc>
              <a:spcBef>
                <a:spcPts val="14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 Reactors :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Source_Maxwell_3.comp    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Source_gen.comp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Source_gen4.comp</a:t>
            </a:r>
          </a:p>
          <a:p>
            <a:pPr lvl="1" marL="742637" indent="-290035" defTabSz="449073">
              <a:lnSpc>
                <a:spcPct val="93000"/>
              </a:lnSpc>
              <a:spcBef>
                <a:spcPts val="1100"/>
              </a:spcBef>
              <a:defRPr>
                <a:uFill>
                  <a:solidFill>
                    <a:srgbClr val="000000"/>
                  </a:solidFill>
                </a:uFill>
              </a:defRPr>
            </a:pPr>
            <a:r>
              <a:t>Source_multi_surfaces.comp (</a:t>
            </a: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</a:t>
            </a:r>
          </a:p>
        </p:txBody>
      </p:sp>
      <p:sp>
        <p:nvSpPr>
          <p:cNvPr id="437" name="(*) contributed (can be found in /mcstas/installation/folder/contrib )"/>
          <p:cNvSpPr txBox="1"/>
          <p:nvPr/>
        </p:nvSpPr>
        <p:spPr>
          <a:xfrm>
            <a:off x="0" y="7112334"/>
            <a:ext cx="570560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4371" indent="-344371" defTabSz="449073">
              <a:lnSpc>
                <a:spcPct val="93000"/>
              </a:lnSpc>
              <a:spcBef>
                <a:spcPts val="1400"/>
              </a:spcBef>
              <a:defRPr sz="1400">
                <a:uFill>
                  <a:solidFill>
                    <a:srgbClr val="000000"/>
                  </a:solidFill>
                </a:uFill>
              </a:defRPr>
            </a:pPr>
            <a:r>
              <a:t> (</a:t>
            </a:r>
            <a:r>
              <a:rPr b="1" sz="1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 contributed (can be found in /mcstas/installation/folder/</a:t>
            </a:r>
            <a:r>
              <a:rPr b="1"/>
              <a:t>contrib</a:t>
            </a:r>
            <a:r>
              <a:t> )</a:t>
            </a:r>
          </a:p>
        </p:txBody>
      </p:sp>
      <p:pic>
        <p:nvPicPr>
          <p:cNvPr id="438" name="Rectangle" descr="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11" y="3334047"/>
            <a:ext cx="3484861" cy="2550531"/>
          </a:xfrm>
          <a:prstGeom prst="rect">
            <a:avLst/>
          </a:prstGeom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 job for you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job for you…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EXERCISE 1"/>
          <p:cNvSpPr txBox="1"/>
          <p:nvPr/>
        </p:nvSpPr>
        <p:spPr>
          <a:xfrm>
            <a:off x="492449" y="25603"/>
            <a:ext cx="160048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rgbClr val="C11A00"/>
                </a:solidFill>
              </a:defRPr>
            </a:lvl1pPr>
          </a:lstStyle>
          <a:p>
            <a:pPr/>
            <a:r>
              <a:t>EXERCISE 1</a:t>
            </a:r>
          </a:p>
        </p:txBody>
      </p:sp>
      <p:sp>
        <p:nvSpPr>
          <p:cNvPr id="443" name="Create a new instrument file, named ‘sources_monitors_ex.instr’.…"/>
          <p:cNvSpPr txBox="1"/>
          <p:nvPr/>
        </p:nvSpPr>
        <p:spPr>
          <a:xfrm>
            <a:off x="78800" y="1378782"/>
            <a:ext cx="7789252" cy="548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71000"/>
              <a:buBlip>
                <a:blip r:embed="rId2"/>
              </a:buBlip>
              <a:defRPr sz="1700"/>
            </a:pPr>
            <a:r>
              <a:t>  Create a new instrument file, named ‘sources_monitors_ex.instr’.</a:t>
            </a:r>
          </a:p>
          <a:p>
            <a:pPr lvl="2" indent="0">
              <a:defRPr sz="1500"/>
            </a:pPr>
            <a:r>
              <a:t>HINT: you can use the ‘</a:t>
            </a:r>
            <a:r>
              <a:t>template.instr’</a:t>
            </a:r>
            <a:r>
              <a:t> file that exists in today’s class folder and you can open it with the editor of your liking, </a:t>
            </a:r>
            <a:r>
              <a:rPr b="1"/>
              <a:t>or</a:t>
            </a:r>
            <a:r>
              <a:t> open it from the McStas gui by clicking either: </a:t>
            </a:r>
          </a:p>
          <a:p>
            <a:pPr lvl="3" indent="914400">
              <a:defRPr sz="1500"/>
            </a:pPr>
            <a:r>
              <a:t>File —&gt; New (python) or</a:t>
            </a:r>
          </a:p>
          <a:p>
            <a:pPr lvl="3" indent="914400">
              <a:defRPr sz="1500"/>
            </a:pPr>
            <a:r>
              <a:t>neutron site --&gt; Templates --&gt; template_simple (perl)</a:t>
            </a:r>
          </a:p>
          <a:p>
            <a:pPr>
              <a:defRPr sz="1700"/>
            </a:pPr>
          </a:p>
          <a:p>
            <a:pPr>
              <a:buSzPct val="171000"/>
              <a:buBlip>
                <a:blip r:embed="rId2"/>
              </a:buBlip>
              <a:defRPr sz="1700"/>
            </a:pPr>
            <a:r>
              <a:t>  Add a source using the </a:t>
            </a:r>
            <a:r>
              <a:t>Source_gen.comp</a:t>
            </a:r>
            <a:r>
              <a:t> component, with:</a:t>
            </a:r>
          </a:p>
          <a:p>
            <a:pPr lvl="2" marL="685800" indent="0">
              <a:buSzPct val="171000"/>
              <a:buBlip>
                <a:blip r:embed="rId2"/>
              </a:buBlip>
              <a:defRPr sz="1700"/>
            </a:pPr>
            <a:r>
              <a:t> source dimensions: (w)0.132m X (h)0.164m</a:t>
            </a:r>
          </a:p>
          <a:p>
            <a:pPr lvl="2" marL="685800" indent="0">
              <a:buSzPct val="171000"/>
              <a:buBlip>
                <a:blip r:embed="rId2"/>
              </a:buBlip>
              <a:defRPr sz="1700"/>
            </a:pPr>
            <a:r>
              <a:t> distance to target : 1.5 m</a:t>
            </a:r>
          </a:p>
          <a:p>
            <a:pPr lvl="2" marL="685800" indent="0">
              <a:buSzPct val="171000"/>
              <a:buBlip>
                <a:blip r:embed="rId2"/>
              </a:buBlip>
              <a:defRPr sz="1700"/>
            </a:pPr>
            <a:r>
              <a:t> focus area: (w)0.03m X (h)0.12m</a:t>
            </a:r>
          </a:p>
          <a:p>
            <a:pPr lvl="2" marL="685800" indent="0">
              <a:buSzPct val="171000"/>
              <a:buBlip>
                <a:blip r:embed="rId2"/>
              </a:buBlip>
              <a:defRPr sz="1700"/>
            </a:pPr>
            <a:r>
              <a:t>  wavelength range: 0.1Å to 9.9Å</a:t>
            </a:r>
          </a:p>
          <a:p>
            <a:pPr lvl="2" marL="685800" indent="0">
              <a:buSzPct val="171000"/>
              <a:buBlip>
                <a:blip r:embed="rId2"/>
              </a:buBlip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 T1=27.63[K], I1=2.4E12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[n/s/cm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/st/AA]</a:t>
            </a:r>
            <a:r>
              <a:t>, T2=130.76[K], </a:t>
            </a:r>
          </a:p>
          <a:p>
            <a:pPr lvl="2" indent="0"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I2=4.03E12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[n/s/cm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/st/AA] </a:t>
            </a:r>
            <a:r>
              <a:t>,T3=309.33[K], I3=1.24E13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[n/s/cm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/st/AA]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lvl="2" indent="0">
              <a:defRPr sz="1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buSzPct val="171000"/>
              <a:buBlip>
                <a:blip r:embed="rId2"/>
              </a:buBlip>
              <a:defRPr sz="1700"/>
            </a:pPr>
            <a:r>
              <a:t>  Add the following monitors at two different distances from the source, at 1.5m and 4.5m:</a:t>
            </a:r>
          </a:p>
          <a:p>
            <a:pPr lvl="2" marL="914400" indent="0">
              <a:buSzPct val="171000"/>
              <a:buBlip>
                <a:blip r:embed="rId2"/>
              </a:buBlip>
              <a:defRPr sz="1700"/>
            </a:pPr>
            <a:r>
              <a:t> PSD monitor (</a:t>
            </a:r>
            <a:r>
              <a:t>PSD_monitor</a:t>
            </a:r>
            <a:r>
              <a:t>)</a:t>
            </a:r>
          </a:p>
          <a:p>
            <a:pPr lvl="2" marL="914400" indent="0">
              <a:buSzPct val="171000"/>
              <a:buBlip>
                <a:blip r:embed="rId2"/>
              </a:buBlip>
              <a:defRPr sz="1700"/>
            </a:pPr>
            <a:r>
              <a:t> A linear PSD monitor for the y-direction (</a:t>
            </a:r>
            <a:r>
              <a:t>PSDlin_monitor</a:t>
            </a:r>
            <a:r>
              <a:t>)</a:t>
            </a:r>
          </a:p>
          <a:p>
            <a:pPr lvl="2" marL="914400" indent="0">
              <a:buSzPct val="171000"/>
              <a:buBlip>
                <a:blip r:embed="rId2"/>
              </a:buBlip>
              <a:defRPr sz="1700"/>
            </a:pPr>
            <a:r>
              <a:t> Wavelength monitor (</a:t>
            </a:r>
            <a:r>
              <a:t>L_monitor</a:t>
            </a:r>
            <a:r>
              <a:t>)</a:t>
            </a:r>
          </a:p>
          <a:p>
            <a:pPr lvl="2" marL="914400" indent="0">
              <a:buSzPct val="171000"/>
              <a:buBlip>
                <a:blip r:embed="rId2"/>
              </a:buBlip>
              <a:defRPr sz="1700"/>
            </a:pPr>
            <a:r>
              <a:t> 2D Divergence monitor </a:t>
            </a:r>
            <a:r>
              <a:t>(Divergence_monitor</a:t>
            </a:r>
            <a:r>
              <a:t>)</a:t>
            </a:r>
          </a:p>
          <a:p>
            <a:pPr lvl="2" marL="914400" indent="0">
              <a:buSzPct val="171000"/>
              <a:buBlip>
                <a:blip r:embed="rId2"/>
              </a:buBlip>
              <a:defRPr sz="1700"/>
            </a:pPr>
            <a:r>
              <a:t> Divergence-position monitor for the x-direction (</a:t>
            </a:r>
            <a:r>
              <a:t>DivPos_monitor</a:t>
            </a:r>
            <a:r>
              <a:t>)</a:t>
            </a:r>
          </a:p>
        </p:txBody>
      </p:sp>
      <p:sp>
        <p:nvSpPr>
          <p:cNvPr id="444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445" name="To be performed at beginning of the split session for all"/>
          <p:cNvSpPr/>
          <p:nvPr/>
        </p:nvSpPr>
        <p:spPr>
          <a:xfrm>
            <a:off x="3685481" y="-41785"/>
            <a:ext cx="6227001" cy="12665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To be performed at beginning of the split session for 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27" name="(*) contributed (can be found in /mcstas/installation/folder/contrib )"/>
          <p:cNvSpPr txBox="1"/>
          <p:nvPr/>
        </p:nvSpPr>
        <p:spPr>
          <a:xfrm>
            <a:off x="1199243" y="6807448"/>
            <a:ext cx="57056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4371" indent="-344371" defTabSz="449073">
              <a:lnSpc>
                <a:spcPct val="93000"/>
              </a:lnSpc>
              <a:spcBef>
                <a:spcPts val="1400"/>
              </a:spcBef>
              <a:defRPr sz="1400">
                <a:uFill>
                  <a:solidFill>
                    <a:srgbClr val="000000"/>
                  </a:solidFill>
                </a:uFill>
              </a:defRPr>
            </a:pPr>
            <a:r>
              <a:t> (</a:t>
            </a:r>
            <a:r>
              <a:rPr b="1" sz="1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 contributed (can be found in /mcstas/installation/folder/</a:t>
            </a:r>
            <a:r>
              <a:rPr b="1"/>
              <a:t>contrib</a:t>
            </a:r>
            <a:r>
              <a:t> )</a:t>
            </a:r>
          </a:p>
        </p:txBody>
      </p:sp>
      <p:sp>
        <p:nvSpPr>
          <p:cNvPr id="128" name="Typing “mcdoc”, mcdoc source” or “mcdoc moderator” in your command shell, will reveal a list of available sources and moderators.…"/>
          <p:cNvSpPr txBox="1"/>
          <p:nvPr/>
        </p:nvSpPr>
        <p:spPr>
          <a:xfrm>
            <a:off x="-3534" y="1219640"/>
            <a:ext cx="8869681" cy="107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Typing “</a:t>
            </a:r>
            <a:r>
              <a:t>mcdoc</a:t>
            </a:r>
            <a:r>
              <a:t>”, </a:t>
            </a:r>
            <a:r>
              <a:t>mcdoc source</a:t>
            </a:r>
            <a:r>
              <a:t>” or “</a:t>
            </a:r>
            <a:r>
              <a:t>mcdoc moderator</a:t>
            </a:r>
            <a:r>
              <a:t>” in your command shell, will reveal a list of available sources and moderators. </a:t>
            </a:r>
          </a:p>
          <a:p>
            <a:pPr>
              <a:defRPr sz="2200"/>
            </a:pPr>
            <a:r>
              <a:t>Or you can search in the directories ‘</a:t>
            </a:r>
            <a:r>
              <a:t>sources</a:t>
            </a:r>
            <a:r>
              <a:t>’, ‘</a:t>
            </a:r>
            <a:r>
              <a:t>contrib</a:t>
            </a:r>
            <a:r>
              <a:t>’, and ‘</a:t>
            </a:r>
            <a:r>
              <a:t>obsolete</a:t>
            </a:r>
            <a:r>
              <a:t>’.</a:t>
            </a:r>
          </a:p>
        </p:txBody>
      </p:sp>
      <p:pic>
        <p:nvPicPr>
          <p:cNvPr id="129" name="TerminalScreenSnapz001.pdf" descr="TerminalScreenSnapz0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322" y="2343356"/>
            <a:ext cx="7012517" cy="448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-161437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133" name="Sources and Monitors"/>
          <p:cNvSpPr txBox="1"/>
          <p:nvPr/>
        </p:nvSpPr>
        <p:spPr>
          <a:xfrm>
            <a:off x="1214468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34" name="(*) contributed (can be found in /mcstas/installation/folder/contrib )"/>
          <p:cNvSpPr txBox="1"/>
          <p:nvPr/>
        </p:nvSpPr>
        <p:spPr>
          <a:xfrm>
            <a:off x="-4506359" y="6807448"/>
            <a:ext cx="57056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4371" indent="-344371" algn="r" defTabSz="449073">
              <a:lnSpc>
                <a:spcPct val="93000"/>
              </a:lnSpc>
              <a:spcBef>
                <a:spcPts val="1400"/>
              </a:spcBef>
              <a:defRPr sz="1400">
                <a:uFill>
                  <a:solidFill>
                    <a:srgbClr val="000000"/>
                  </a:solidFill>
                </a:uFill>
              </a:defRPr>
            </a:pPr>
            <a:r>
              <a:t> (</a:t>
            </a:r>
            <a:r>
              <a:rPr b="1" sz="1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 contributed (can be found in /mcstas/installation/folder/</a:t>
            </a:r>
            <a:r>
              <a:rPr b="1"/>
              <a:t>contrib</a:t>
            </a:r>
            <a:r>
              <a:t> )</a:t>
            </a:r>
          </a:p>
        </p:txBody>
      </p:sp>
      <p:sp>
        <p:nvSpPr>
          <p:cNvPr id="135" name="Typing “mcdoc”, mcdoc source” or “mcdoc moderator” in your command shell, will reveal a list of available sources and moderators.…"/>
          <p:cNvSpPr txBox="1"/>
          <p:nvPr/>
        </p:nvSpPr>
        <p:spPr>
          <a:xfrm>
            <a:off x="-3534" y="1219640"/>
            <a:ext cx="8869681" cy="107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200"/>
            </a:pPr>
            <a:r>
              <a:t>Typing “</a:t>
            </a:r>
            <a:r>
              <a:t>mcdoc</a:t>
            </a:r>
            <a:r>
              <a:t>”, </a:t>
            </a:r>
            <a:r>
              <a:t>mcdoc source</a:t>
            </a:r>
            <a:r>
              <a:t>” or “</a:t>
            </a:r>
            <a:r>
              <a:t>mcdoc moderator</a:t>
            </a:r>
            <a:r>
              <a:t>” in your command shell, will reveal a list of available sources and moderators. </a:t>
            </a:r>
          </a:p>
          <a:p>
            <a:pPr algn="r">
              <a:defRPr sz="2200"/>
            </a:pPr>
            <a:r>
              <a:t>Or you can search in the directories ‘</a:t>
            </a:r>
            <a:r>
              <a:t>sources</a:t>
            </a:r>
            <a:r>
              <a:t>’, ‘</a:t>
            </a:r>
            <a:r>
              <a:t>contrib</a:t>
            </a:r>
            <a:r>
              <a:t>’, and ‘</a:t>
            </a:r>
            <a:r>
              <a:t>obsolete</a:t>
            </a:r>
            <a:r>
              <a:t>’.</a:t>
            </a:r>
          </a:p>
        </p:txBody>
      </p:sp>
      <p:pic>
        <p:nvPicPr>
          <p:cNvPr id="136" name="TerminalScreenSnapz001.pdf" descr="TerminalScreenSnapz0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322" y="2343356"/>
            <a:ext cx="7012517" cy="448605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teady-state sources…"/>
          <p:cNvSpPr/>
          <p:nvPr/>
        </p:nvSpPr>
        <p:spPr>
          <a:xfrm>
            <a:off x="4150804" y="4906932"/>
            <a:ext cx="3799532" cy="1503929"/>
          </a:xfrm>
          <a:prstGeom prst="rect">
            <a:avLst/>
          </a:prstGeom>
          <a:solidFill>
            <a:srgbClr val="FFFFFF"/>
          </a:solidFill>
          <a:ln w="635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/>
            </a:pPr>
            <a:r>
              <a:t>Steady-state sources</a:t>
            </a:r>
          </a:p>
          <a:p>
            <a:pPr>
              <a:defRPr b="1"/>
            </a:pPr>
            <a:r>
              <a:t>(Reactors &amp; PSI… )</a:t>
            </a:r>
          </a:p>
        </p:txBody>
      </p:sp>
      <p:sp>
        <p:nvSpPr>
          <p:cNvPr id="138" name="Line"/>
          <p:cNvSpPr/>
          <p:nvPr/>
        </p:nvSpPr>
        <p:spPr>
          <a:xfrm flipH="1" flipV="1">
            <a:off x="1804753" y="5833091"/>
            <a:ext cx="2341810" cy="19988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9" name="Line"/>
          <p:cNvSpPr/>
          <p:nvPr/>
        </p:nvSpPr>
        <p:spPr>
          <a:xfrm flipH="1" flipV="1">
            <a:off x="1804753" y="4994891"/>
            <a:ext cx="2341810" cy="19988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0" name="Line"/>
          <p:cNvSpPr/>
          <p:nvPr/>
        </p:nvSpPr>
        <p:spPr>
          <a:xfrm flipH="1" flipV="1">
            <a:off x="1804753" y="6099791"/>
            <a:ext cx="2341810" cy="19988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1" name="Line"/>
          <p:cNvSpPr/>
          <p:nvPr/>
        </p:nvSpPr>
        <p:spPr>
          <a:xfrm flipH="1" flipV="1">
            <a:off x="1804753" y="5642591"/>
            <a:ext cx="2341810" cy="19988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-161437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  <p:sp>
        <p:nvSpPr>
          <p:cNvPr id="145" name="Sources and Monitors"/>
          <p:cNvSpPr txBox="1"/>
          <p:nvPr/>
        </p:nvSpPr>
        <p:spPr>
          <a:xfrm>
            <a:off x="1214468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46" name="(*) contributed (can be found in /mcstas/installation/folder/contrib )"/>
          <p:cNvSpPr txBox="1"/>
          <p:nvPr/>
        </p:nvSpPr>
        <p:spPr>
          <a:xfrm>
            <a:off x="-4506359" y="6807448"/>
            <a:ext cx="57056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4371" indent="-344371" algn="r" defTabSz="449073">
              <a:lnSpc>
                <a:spcPct val="93000"/>
              </a:lnSpc>
              <a:spcBef>
                <a:spcPts val="1400"/>
              </a:spcBef>
              <a:defRPr sz="1400">
                <a:uFill>
                  <a:solidFill>
                    <a:srgbClr val="000000"/>
                  </a:solidFill>
                </a:uFill>
              </a:defRPr>
            </a:pPr>
            <a:r>
              <a:t> (</a:t>
            </a:r>
            <a:r>
              <a:rPr b="1" sz="1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*</a:t>
            </a:r>
            <a:r>
              <a:t>) contributed (can be found in /mcstas/installation/folder/</a:t>
            </a:r>
            <a:r>
              <a:rPr b="1"/>
              <a:t>contrib</a:t>
            </a:r>
            <a:r>
              <a:t> )</a:t>
            </a:r>
          </a:p>
        </p:txBody>
      </p:sp>
      <p:sp>
        <p:nvSpPr>
          <p:cNvPr id="147" name="Typing “mcdoc”, mcdoc source” or “mcdoc moderator” in your command shell, will reveal a list of available sources and moderators.…"/>
          <p:cNvSpPr txBox="1"/>
          <p:nvPr/>
        </p:nvSpPr>
        <p:spPr>
          <a:xfrm>
            <a:off x="-3534" y="1219640"/>
            <a:ext cx="8869681" cy="107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200"/>
            </a:pPr>
            <a:r>
              <a:t>Typing “</a:t>
            </a:r>
            <a:r>
              <a:t>mcdoc</a:t>
            </a:r>
            <a:r>
              <a:t>”, </a:t>
            </a:r>
            <a:r>
              <a:t>mcdoc source</a:t>
            </a:r>
            <a:r>
              <a:t>” or “</a:t>
            </a:r>
            <a:r>
              <a:t>mcdoc moderator</a:t>
            </a:r>
            <a:r>
              <a:t>” in your command shell, will reveal a list of available sources and moderators. </a:t>
            </a:r>
          </a:p>
          <a:p>
            <a:pPr algn="r">
              <a:defRPr sz="2200"/>
            </a:pPr>
            <a:r>
              <a:t>Or you can search in the directories ‘</a:t>
            </a:r>
            <a:r>
              <a:t>sources</a:t>
            </a:r>
            <a:r>
              <a:t>’, ‘</a:t>
            </a:r>
            <a:r>
              <a:t>contrib</a:t>
            </a:r>
            <a:r>
              <a:t>’, and ‘</a:t>
            </a:r>
            <a:r>
              <a:t>obsolete</a:t>
            </a:r>
            <a:r>
              <a:t>’.</a:t>
            </a:r>
          </a:p>
        </p:txBody>
      </p:sp>
      <p:pic>
        <p:nvPicPr>
          <p:cNvPr id="148" name="TerminalScreenSnapz001.pdf" descr="TerminalScreenSnapz0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322" y="2343356"/>
            <a:ext cx="7012517" cy="448605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Pulsed sources…"/>
          <p:cNvSpPr/>
          <p:nvPr/>
        </p:nvSpPr>
        <p:spPr>
          <a:xfrm>
            <a:off x="4150804" y="4100457"/>
            <a:ext cx="3799532" cy="1503929"/>
          </a:xfrm>
          <a:prstGeom prst="rect">
            <a:avLst/>
          </a:prstGeom>
          <a:solidFill>
            <a:srgbClr val="FFFFFF"/>
          </a:solidFill>
          <a:ln w="63500">
            <a:solidFill>
              <a:srgbClr val="FF26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/>
            </a:pPr>
            <a:r>
              <a:t>Pulsed sources</a:t>
            </a:r>
          </a:p>
          <a:p>
            <a:pPr>
              <a:defRPr b="1"/>
            </a:pPr>
          </a:p>
          <a:p>
            <a:pPr>
              <a:defRPr b="1"/>
            </a:pPr>
            <a:r>
              <a:t>(also SNS_source and ISIS_moderator in the contrib category)</a:t>
            </a:r>
          </a:p>
        </p:txBody>
      </p:sp>
      <p:sp>
        <p:nvSpPr>
          <p:cNvPr id="150" name="Line"/>
          <p:cNvSpPr/>
          <p:nvPr/>
        </p:nvSpPr>
        <p:spPr>
          <a:xfrm flipH="1" flipV="1">
            <a:off x="1812107" y="4270536"/>
            <a:ext cx="2341811" cy="19988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1" name="Line"/>
          <p:cNvSpPr/>
          <p:nvPr/>
        </p:nvSpPr>
        <p:spPr>
          <a:xfrm flipH="1" flipV="1">
            <a:off x="1812107" y="4664236"/>
            <a:ext cx="2341811" cy="19988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Screen Shot 2016-02-01 at 2.49.19 PM.png" descr="Screen Shot 2016-02-01 at 2.4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10" y="1974285"/>
            <a:ext cx="8944396" cy="342260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ource_simple.comp"/>
          <p:cNvSpPr txBox="1"/>
          <p:nvPr/>
        </p:nvSpPr>
        <p:spPr>
          <a:xfrm>
            <a:off x="869" y="1304732"/>
            <a:ext cx="24587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pPr/>
            <a:r>
              <a:t>Source_simple.comp</a:t>
            </a:r>
          </a:p>
        </p:txBody>
      </p:sp>
      <p:sp>
        <p:nvSpPr>
          <p:cNvPr id="157" name="Line"/>
          <p:cNvSpPr/>
          <p:nvPr/>
        </p:nvSpPr>
        <p:spPr>
          <a:xfrm>
            <a:off x="737091" y="3559919"/>
            <a:ext cx="1370647" cy="2193713"/>
          </a:xfrm>
          <a:prstGeom prst="line">
            <a:avLst/>
          </a:prstGeom>
          <a:ln w="25400">
            <a:solidFill>
              <a:srgbClr val="E32400"/>
            </a:solidFill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54210">
              <a:defRPr i="0" sz="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" name="Line"/>
          <p:cNvSpPr/>
          <p:nvPr/>
        </p:nvSpPr>
        <p:spPr>
          <a:xfrm>
            <a:off x="639432" y="3149655"/>
            <a:ext cx="1418045" cy="2604947"/>
          </a:xfrm>
          <a:prstGeom prst="line">
            <a:avLst/>
          </a:prstGeom>
          <a:ln w="25400">
            <a:solidFill>
              <a:srgbClr val="E32400"/>
            </a:solidFill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54210">
              <a:defRPr i="0" sz="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" name="What do we need the distance and target size for?"/>
          <p:cNvSpPr txBox="1"/>
          <p:nvPr/>
        </p:nvSpPr>
        <p:spPr>
          <a:xfrm>
            <a:off x="2080984" y="5710839"/>
            <a:ext cx="8541778" cy="56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32400"/>
                </a:solidFill>
              </a:defRPr>
            </a:lvl1pPr>
          </a:lstStyle>
          <a:p>
            <a:pPr/>
            <a:r>
              <a:t>What do we need the distance and target size for?</a:t>
            </a:r>
          </a:p>
        </p:txBody>
      </p:sp>
      <p:sp>
        <p:nvSpPr>
          <p:cNvPr id="160" name="(let us take a small break and investigate this)"/>
          <p:cNvSpPr txBox="1"/>
          <p:nvPr/>
        </p:nvSpPr>
        <p:spPr>
          <a:xfrm>
            <a:off x="1219767" y="6213964"/>
            <a:ext cx="6803106" cy="47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(let us take a small break and investigate this)</a:t>
            </a:r>
          </a:p>
        </p:txBody>
      </p:sp>
      <p:sp>
        <p:nvSpPr>
          <p:cNvPr id="161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  <p:sp>
        <p:nvSpPr>
          <p:cNvPr id="162" name="A Simple continuous source with flat energy/wavelength spectrum"/>
          <p:cNvSpPr txBox="1"/>
          <p:nvPr/>
        </p:nvSpPr>
        <p:spPr>
          <a:xfrm>
            <a:off x="2828448" y="1414038"/>
            <a:ext cx="67538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A Simple continuous source with flat energy/wavelength spectrum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6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Ex1_fig17.pdf" descr="Ex1_fig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9919" y="1210016"/>
            <a:ext cx="6467828" cy="3796334"/>
          </a:xfrm>
          <a:prstGeom prst="rect">
            <a:avLst/>
          </a:prstGeom>
        </p:spPr>
      </p:pic>
      <p:sp>
        <p:nvSpPr>
          <p:cNvPr id="168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7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Ex1_fig17.pdf" descr="Ex1_fig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9919" y="1210016"/>
            <a:ext cx="6467828" cy="3796334"/>
          </a:xfrm>
          <a:prstGeom prst="rect">
            <a:avLst/>
          </a:prstGeom>
        </p:spPr>
      </p:pic>
      <p:pic>
        <p:nvPicPr>
          <p:cNvPr id="174" name="Screen Shot 2016-02-01 at 2.49.19 PM.png" descr="Screen Shot 2016-02-01 at 2.49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536" y="4486374"/>
            <a:ext cx="7150088" cy="273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ine"/>
          <p:cNvSpPr/>
          <p:nvPr/>
        </p:nvSpPr>
        <p:spPr>
          <a:xfrm flipH="1">
            <a:off x="645835" y="1836747"/>
            <a:ext cx="3506481" cy="3075813"/>
          </a:xfrm>
          <a:prstGeom prst="line">
            <a:avLst/>
          </a:prstGeom>
          <a:ln w="12700">
            <a:solidFill>
              <a:srgbClr val="000000"/>
            </a:solidFill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54210">
              <a:defRPr i="0" sz="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Line"/>
          <p:cNvSpPr/>
          <p:nvPr/>
        </p:nvSpPr>
        <p:spPr>
          <a:xfrm flipV="1">
            <a:off x="4042209" y="1581190"/>
            <a:ext cx="227667" cy="702132"/>
          </a:xfrm>
          <a:prstGeom prst="line">
            <a:avLst/>
          </a:prstGeom>
          <a:ln w="317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54210">
              <a:defRPr i="0" sz="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Line"/>
          <p:cNvSpPr/>
          <p:nvPr/>
        </p:nvSpPr>
        <p:spPr>
          <a:xfrm flipH="1">
            <a:off x="531093" y="2949646"/>
            <a:ext cx="4978115" cy="2533347"/>
          </a:xfrm>
          <a:prstGeom prst="line">
            <a:avLst/>
          </a:prstGeom>
          <a:ln w="12700">
            <a:solidFill>
              <a:srgbClr val="000000"/>
            </a:solidFill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54210">
              <a:defRPr i="0" sz="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Line"/>
          <p:cNvSpPr/>
          <p:nvPr/>
        </p:nvSpPr>
        <p:spPr>
          <a:xfrm flipH="1">
            <a:off x="796641" y="3954704"/>
            <a:ext cx="7031566" cy="1770887"/>
          </a:xfrm>
          <a:prstGeom prst="line">
            <a:avLst/>
          </a:prstGeom>
          <a:ln w="12700">
            <a:solidFill>
              <a:srgbClr val="000000"/>
            </a:solidFill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54210">
              <a:defRPr i="0" sz="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" name="Sources and Monitors"/>
          <p:cNvSpPr txBox="1"/>
          <p:nvPr/>
        </p:nvSpPr>
        <p:spPr>
          <a:xfrm>
            <a:off x="2922815" y="7412304"/>
            <a:ext cx="1708348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100">
                <a:solidFill>
                  <a:srgbClr val="D95000"/>
                </a:solidFill>
              </a:defRPr>
            </a:lvl1pPr>
          </a:lstStyle>
          <a:p>
            <a:pPr/>
            <a:r>
              <a:t>Sources and Monitors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